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6" r:id="rId5"/>
    <p:sldId id="267" r:id="rId6"/>
    <p:sldId id="261" r:id="rId7"/>
    <p:sldId id="259" r:id="rId8"/>
    <p:sldId id="260" r:id="rId9"/>
    <p:sldId id="263" r:id="rId10"/>
    <p:sldId id="262" r:id="rId11"/>
    <p:sldId id="264"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16"/>
    <p:restoredTop sz="94685"/>
  </p:normalViewPr>
  <p:slideViewPr>
    <p:cSldViewPr snapToGrid="0">
      <p:cViewPr varScale="1">
        <p:scale>
          <a:sx n="104" d="100"/>
          <a:sy n="104" d="100"/>
        </p:scale>
        <p:origin x="1200" y="4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en-US" sz="1200"/>
              <a:t>Chart 1 - Comparison of Income &amp; Stepped Rent</a:t>
            </a:r>
          </a:p>
        </c:rich>
      </c:tx>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6186579378068741E-2"/>
          <c:y val="0.25584751086442065"/>
          <c:w val="0.95199127114020732"/>
          <c:h val="0.54765664128049563"/>
        </c:manualLayout>
      </c:layout>
      <c:barChart>
        <c:barDir val="col"/>
        <c:grouping val="clustered"/>
        <c:varyColors val="0"/>
        <c:ser>
          <c:idx val="0"/>
          <c:order val="0"/>
          <c:tx>
            <c:strRef>
              <c:f>'Stepped Rent Table'!$D$13:$D$14</c:f>
              <c:strCache>
                <c:ptCount val="2"/>
                <c:pt idx="0">
                  <c:v>Income-Based Rent</c:v>
                </c:pt>
              </c:strCache>
            </c:strRef>
          </c:tx>
          <c:spPr>
            <a:solidFill>
              <a:srgbClr val="C00000"/>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multiLvlStrRef>
              <c:f>'Stepped Rent Table'!$A$15:$C$24</c:f>
              <c:multiLvlStrCache>
                <c:ptCount val="10"/>
                <c:lvl>
                  <c:pt idx="0">
                    <c:v>1</c:v>
                  </c:pt>
                  <c:pt idx="1">
                    <c:v>2</c:v>
                  </c:pt>
                  <c:pt idx="2">
                    <c:v>3</c:v>
                  </c:pt>
                  <c:pt idx="3">
                    <c:v>4</c:v>
                  </c:pt>
                  <c:pt idx="4">
                    <c:v>5</c:v>
                  </c:pt>
                  <c:pt idx="5">
                    <c:v>6</c:v>
                  </c:pt>
                  <c:pt idx="6">
                    <c:v>7</c:v>
                  </c:pt>
                  <c:pt idx="7">
                    <c:v>8</c:v>
                  </c:pt>
                  <c:pt idx="8">
                    <c:v>9</c:v>
                  </c:pt>
                  <c:pt idx="9">
                    <c:v>10</c:v>
                  </c:pt>
                </c:lvl>
                <c:lvl>
                  <c:pt idx="0">
                    <c:v>Move-In</c:v>
                  </c:pt>
                  <c:pt idx="1">
                    <c:v>Resident Takes $10/Hour Job in Year 1, with promotion to $15/hour in Year 5 and reasonable pay increases over 10 years.</c:v>
                  </c:pt>
                </c:lvl>
              </c:multiLvlStrCache>
            </c:multiLvlStrRef>
          </c:cat>
          <c:val>
            <c:numRef>
              <c:f>'Stepped Rent Table'!$D$15:$D$24</c:f>
              <c:numCache>
                <c:formatCode>0</c:formatCode>
                <c:ptCount val="10"/>
                <c:pt idx="0">
                  <c:v>50</c:v>
                </c:pt>
                <c:pt idx="1">
                  <c:v>508</c:v>
                </c:pt>
                <c:pt idx="2">
                  <c:v>534</c:v>
                </c:pt>
                <c:pt idx="3">
                  <c:v>560</c:v>
                </c:pt>
                <c:pt idx="4">
                  <c:v>586</c:v>
                </c:pt>
                <c:pt idx="5">
                  <c:v>768</c:v>
                </c:pt>
                <c:pt idx="6">
                  <c:v>794</c:v>
                </c:pt>
                <c:pt idx="7">
                  <c:v>820</c:v>
                </c:pt>
                <c:pt idx="8">
                  <c:v>846</c:v>
                </c:pt>
                <c:pt idx="9">
                  <c:v>872</c:v>
                </c:pt>
              </c:numCache>
            </c:numRef>
          </c:val>
          <c:extLst>
            <c:ext xmlns:c16="http://schemas.microsoft.com/office/drawing/2014/chart" uri="{C3380CC4-5D6E-409C-BE32-E72D297353CC}">
              <c16:uniqueId val="{00000000-1C38-3B48-8E3F-473A3FDA1644}"/>
            </c:ext>
          </c:extLst>
        </c:ser>
        <c:ser>
          <c:idx val="1"/>
          <c:order val="1"/>
          <c:tx>
            <c:strRef>
              <c:f>'Stepped Rent Table'!$E$13:$E$14</c:f>
              <c:strCache>
                <c:ptCount val="2"/>
                <c:pt idx="0">
                  <c:v>Stepped Rent</c:v>
                </c:pt>
              </c:strCache>
            </c:strRef>
          </c:tx>
          <c:spPr>
            <a:solidFill>
              <a:srgbClr val="70AD47">
                <a:lumMod val="75000"/>
              </a:srgbClr>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multiLvlStrRef>
              <c:f>'Stepped Rent Table'!$A$15:$C$24</c:f>
              <c:multiLvlStrCache>
                <c:ptCount val="10"/>
                <c:lvl>
                  <c:pt idx="0">
                    <c:v>1</c:v>
                  </c:pt>
                  <c:pt idx="1">
                    <c:v>2</c:v>
                  </c:pt>
                  <c:pt idx="2">
                    <c:v>3</c:v>
                  </c:pt>
                  <c:pt idx="3">
                    <c:v>4</c:v>
                  </c:pt>
                  <c:pt idx="4">
                    <c:v>5</c:v>
                  </c:pt>
                  <c:pt idx="5">
                    <c:v>6</c:v>
                  </c:pt>
                  <c:pt idx="6">
                    <c:v>7</c:v>
                  </c:pt>
                  <c:pt idx="7">
                    <c:v>8</c:v>
                  </c:pt>
                  <c:pt idx="8">
                    <c:v>9</c:v>
                  </c:pt>
                  <c:pt idx="9">
                    <c:v>10</c:v>
                  </c:pt>
                </c:lvl>
                <c:lvl>
                  <c:pt idx="0">
                    <c:v>Move-In</c:v>
                  </c:pt>
                  <c:pt idx="1">
                    <c:v>Resident Takes $10/Hour Job in Year 1, with promotion to $15/hour in Year 5 and reasonable pay increases over 10 years.</c:v>
                  </c:pt>
                </c:lvl>
              </c:multiLvlStrCache>
            </c:multiLvlStrRef>
          </c:cat>
          <c:val>
            <c:numRef>
              <c:f>'Stepped Rent Table'!$E$15:$E$24</c:f>
              <c:numCache>
                <c:formatCode>0</c:formatCode>
                <c:ptCount val="10"/>
                <c:pt idx="0">
                  <c:v>50</c:v>
                </c:pt>
                <c:pt idx="1">
                  <c:v>85</c:v>
                </c:pt>
                <c:pt idx="2">
                  <c:v>120</c:v>
                </c:pt>
                <c:pt idx="3">
                  <c:v>155</c:v>
                </c:pt>
                <c:pt idx="4">
                  <c:v>190</c:v>
                </c:pt>
                <c:pt idx="5">
                  <c:v>225</c:v>
                </c:pt>
                <c:pt idx="6">
                  <c:v>260</c:v>
                </c:pt>
                <c:pt idx="7">
                  <c:v>295</c:v>
                </c:pt>
                <c:pt idx="8">
                  <c:v>330</c:v>
                </c:pt>
                <c:pt idx="9">
                  <c:v>365</c:v>
                </c:pt>
              </c:numCache>
            </c:numRef>
          </c:val>
          <c:extLst>
            <c:ext xmlns:c16="http://schemas.microsoft.com/office/drawing/2014/chart" uri="{C3380CC4-5D6E-409C-BE32-E72D297353CC}">
              <c16:uniqueId val="{00000001-1C38-3B48-8E3F-473A3FDA1644}"/>
            </c:ext>
          </c:extLst>
        </c:ser>
        <c:dLbls>
          <c:dLblPos val="outEnd"/>
          <c:showLegendKey val="0"/>
          <c:showVal val="1"/>
          <c:showCatName val="0"/>
          <c:showSerName val="0"/>
          <c:showPercent val="0"/>
          <c:showBubbleSize val="0"/>
        </c:dLbls>
        <c:gapWidth val="444"/>
        <c:overlap val="-90"/>
        <c:axId val="321242304"/>
        <c:axId val="653947600"/>
        <c:extLst>
          <c:ext xmlns:c15="http://schemas.microsoft.com/office/drawing/2012/chart" uri="{02D57815-91ED-43cb-92C2-25804820EDAC}">
            <c15:filteredBarSeries>
              <c15:ser>
                <c:idx val="2"/>
                <c:order val="2"/>
                <c:tx>
                  <c:strRef>
                    <c:extLst>
                      <c:ext uri="{02D57815-91ED-43cb-92C2-25804820EDAC}">
                        <c15:formulaRef>
                          <c15:sqref>'Stepped Rent Table'!#REF!</c15:sqref>
                        </c15:formulaRef>
                      </c:ext>
                    </c:extLst>
                    <c:strCache>
                      <c:ptCount val="1"/>
                      <c:pt idx="0">
                        <c:v>#REF!</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uri="{CE6537A1-D6FC-4f65-9D91-7224C49458BB}">
                      <c15:showLeaderLines val="1"/>
                      <c15:leaderLines>
                        <c:spPr>
                          <a:ln w="9525">
                            <a:solidFill>
                              <a:schemeClr val="tx1">
                                <a:lumMod val="35000"/>
                                <a:lumOff val="65000"/>
                              </a:schemeClr>
                            </a:solidFill>
                          </a:ln>
                          <a:effectLst/>
                        </c:spPr>
                      </c15:leaderLines>
                    </c:ext>
                  </c:extLst>
                </c:dLbls>
                <c:cat>
                  <c:multiLvlStrRef>
                    <c:extLst>
                      <c:ext uri="{02D57815-91ED-43cb-92C2-25804820EDAC}">
                        <c15:formulaRef>
                          <c15:sqref>'Stepped Rent Table'!$A$15:$C$24</c15:sqref>
                        </c15:formulaRef>
                      </c:ext>
                    </c:extLst>
                    <c:multiLvlStrCache>
                      <c:ptCount val="10"/>
                      <c:lvl>
                        <c:pt idx="0">
                          <c:v>1</c:v>
                        </c:pt>
                        <c:pt idx="1">
                          <c:v>2</c:v>
                        </c:pt>
                        <c:pt idx="2">
                          <c:v>3</c:v>
                        </c:pt>
                        <c:pt idx="3">
                          <c:v>4</c:v>
                        </c:pt>
                        <c:pt idx="4">
                          <c:v>5</c:v>
                        </c:pt>
                        <c:pt idx="5">
                          <c:v>6</c:v>
                        </c:pt>
                        <c:pt idx="6">
                          <c:v>7</c:v>
                        </c:pt>
                        <c:pt idx="7">
                          <c:v>8</c:v>
                        </c:pt>
                        <c:pt idx="8">
                          <c:v>9</c:v>
                        </c:pt>
                        <c:pt idx="9">
                          <c:v>10</c:v>
                        </c:pt>
                      </c:lvl>
                      <c:lvl>
                        <c:pt idx="0">
                          <c:v>Move-In</c:v>
                        </c:pt>
                        <c:pt idx="1">
                          <c:v>Resident Takes $10/Hour Job in Year 1, with promotion to $15/hour in Year 5 and reasonable pay increases over 10 years.</c:v>
                        </c:pt>
                      </c:lvl>
                    </c:multiLvlStrCache>
                  </c:multiLvlStrRef>
                </c:cat>
                <c:val>
                  <c:numRef>
                    <c:extLst>
                      <c:ext uri="{02D57815-91ED-43cb-92C2-25804820EDAC}">
                        <c15:formulaRef>
                          <c15:sqref>'Stepped Rent Table'!#REF!</c15:sqref>
                        </c15:formulaRef>
                      </c:ext>
                    </c:extLst>
                    <c:numCache>
                      <c:formatCode>General</c:formatCode>
                      <c:ptCount val="1"/>
                      <c:pt idx="0">
                        <c:v>1</c:v>
                      </c:pt>
                    </c:numCache>
                  </c:numRef>
                </c:val>
                <c:extLst>
                  <c:ext xmlns:c16="http://schemas.microsoft.com/office/drawing/2014/chart" uri="{C3380CC4-5D6E-409C-BE32-E72D297353CC}">
                    <c16:uniqueId val="{00000002-1C38-3B48-8E3F-473A3FDA1644}"/>
                  </c:ext>
                </c:extLst>
              </c15:ser>
            </c15:filteredBarSeries>
          </c:ext>
        </c:extLst>
      </c:barChart>
      <c:catAx>
        <c:axId val="32124230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en-US"/>
          </a:p>
        </c:txPr>
        <c:crossAx val="653947600"/>
        <c:crosses val="autoZero"/>
        <c:auto val="1"/>
        <c:lblAlgn val="ctr"/>
        <c:lblOffset val="100"/>
        <c:noMultiLvlLbl val="0"/>
      </c:catAx>
      <c:valAx>
        <c:axId val="653947600"/>
        <c:scaling>
          <c:orientation val="minMax"/>
        </c:scaling>
        <c:delete val="1"/>
        <c:axPos val="l"/>
        <c:numFmt formatCode="0" sourceLinked="1"/>
        <c:majorTickMark val="none"/>
        <c:minorTickMark val="none"/>
        <c:tickLblPos val="nextTo"/>
        <c:crossAx val="32124230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2736E-82BC-C928-3C15-D86A2517D1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D30A7E9-5A2B-2359-2F4C-8803E57ECB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FD8DF25-9E37-5A5D-2C92-105C33D70798}"/>
              </a:ext>
            </a:extLst>
          </p:cNvPr>
          <p:cNvSpPr>
            <a:spLocks noGrp="1"/>
          </p:cNvSpPr>
          <p:nvPr>
            <p:ph type="dt" sz="half" idx="10"/>
          </p:nvPr>
        </p:nvSpPr>
        <p:spPr/>
        <p:txBody>
          <a:bodyPr/>
          <a:lstStyle/>
          <a:p>
            <a:fld id="{901C0831-AD5D-ED44-A700-27DF4AC156F6}" type="datetimeFigureOut">
              <a:rPr lang="en-US" smtClean="0"/>
              <a:t>9/17/25</a:t>
            </a:fld>
            <a:endParaRPr lang="en-US"/>
          </a:p>
        </p:txBody>
      </p:sp>
      <p:sp>
        <p:nvSpPr>
          <p:cNvPr id="5" name="Footer Placeholder 4">
            <a:extLst>
              <a:ext uri="{FF2B5EF4-FFF2-40B4-BE49-F238E27FC236}">
                <a16:creationId xmlns:a16="http://schemas.microsoft.com/office/drawing/2014/main" id="{1A022B79-B659-C94F-3A9B-64D5F1FCC2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36AA5E-EB87-1F64-2B12-668FDDD53E61}"/>
              </a:ext>
            </a:extLst>
          </p:cNvPr>
          <p:cNvSpPr>
            <a:spLocks noGrp="1"/>
          </p:cNvSpPr>
          <p:nvPr>
            <p:ph type="sldNum" sz="quarter" idx="12"/>
          </p:nvPr>
        </p:nvSpPr>
        <p:spPr/>
        <p:txBody>
          <a:bodyPr/>
          <a:lstStyle/>
          <a:p>
            <a:fld id="{1A93CDC3-8513-2340-B898-CEB3D43A0672}" type="slidenum">
              <a:rPr lang="en-US" smtClean="0"/>
              <a:t>‹#›</a:t>
            </a:fld>
            <a:endParaRPr lang="en-US"/>
          </a:p>
        </p:txBody>
      </p:sp>
    </p:spTree>
    <p:extLst>
      <p:ext uri="{BB962C8B-B14F-4D97-AF65-F5344CB8AC3E}">
        <p14:creationId xmlns:p14="http://schemas.microsoft.com/office/powerpoint/2010/main" val="1539149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DA5F-9602-6E0D-1EED-FA8CB6FCA5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0DC168-11AE-9DCC-931E-5311EE2198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AB3AE9-FC01-4E12-A27C-7724A1FBFD61}"/>
              </a:ext>
            </a:extLst>
          </p:cNvPr>
          <p:cNvSpPr>
            <a:spLocks noGrp="1"/>
          </p:cNvSpPr>
          <p:nvPr>
            <p:ph type="dt" sz="half" idx="10"/>
          </p:nvPr>
        </p:nvSpPr>
        <p:spPr/>
        <p:txBody>
          <a:bodyPr/>
          <a:lstStyle/>
          <a:p>
            <a:fld id="{901C0831-AD5D-ED44-A700-27DF4AC156F6}" type="datetimeFigureOut">
              <a:rPr lang="en-US" smtClean="0"/>
              <a:t>9/17/25</a:t>
            </a:fld>
            <a:endParaRPr lang="en-US"/>
          </a:p>
        </p:txBody>
      </p:sp>
      <p:sp>
        <p:nvSpPr>
          <p:cNvPr id="5" name="Footer Placeholder 4">
            <a:extLst>
              <a:ext uri="{FF2B5EF4-FFF2-40B4-BE49-F238E27FC236}">
                <a16:creationId xmlns:a16="http://schemas.microsoft.com/office/drawing/2014/main" id="{F95D59C8-B8F2-B509-4C88-C52ACE5A7B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F09DB1-CBAB-0118-4A0F-F402A5F05BA8}"/>
              </a:ext>
            </a:extLst>
          </p:cNvPr>
          <p:cNvSpPr>
            <a:spLocks noGrp="1"/>
          </p:cNvSpPr>
          <p:nvPr>
            <p:ph type="sldNum" sz="quarter" idx="12"/>
          </p:nvPr>
        </p:nvSpPr>
        <p:spPr/>
        <p:txBody>
          <a:bodyPr/>
          <a:lstStyle/>
          <a:p>
            <a:fld id="{1A93CDC3-8513-2340-B898-CEB3D43A0672}" type="slidenum">
              <a:rPr lang="en-US" smtClean="0"/>
              <a:t>‹#›</a:t>
            </a:fld>
            <a:endParaRPr lang="en-US"/>
          </a:p>
        </p:txBody>
      </p:sp>
    </p:spTree>
    <p:extLst>
      <p:ext uri="{BB962C8B-B14F-4D97-AF65-F5344CB8AC3E}">
        <p14:creationId xmlns:p14="http://schemas.microsoft.com/office/powerpoint/2010/main" val="1768411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3CB95C-AA41-D152-9B8F-12EDD001D5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FF2CC9-FDBB-BFE7-A85D-C271B98155F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A97EE5-D4B7-7074-57FA-6CB44442A083}"/>
              </a:ext>
            </a:extLst>
          </p:cNvPr>
          <p:cNvSpPr>
            <a:spLocks noGrp="1"/>
          </p:cNvSpPr>
          <p:nvPr>
            <p:ph type="dt" sz="half" idx="10"/>
          </p:nvPr>
        </p:nvSpPr>
        <p:spPr/>
        <p:txBody>
          <a:bodyPr/>
          <a:lstStyle/>
          <a:p>
            <a:fld id="{901C0831-AD5D-ED44-A700-27DF4AC156F6}" type="datetimeFigureOut">
              <a:rPr lang="en-US" smtClean="0"/>
              <a:t>9/17/25</a:t>
            </a:fld>
            <a:endParaRPr lang="en-US"/>
          </a:p>
        </p:txBody>
      </p:sp>
      <p:sp>
        <p:nvSpPr>
          <p:cNvPr id="5" name="Footer Placeholder 4">
            <a:extLst>
              <a:ext uri="{FF2B5EF4-FFF2-40B4-BE49-F238E27FC236}">
                <a16:creationId xmlns:a16="http://schemas.microsoft.com/office/drawing/2014/main" id="{88A168B3-5CAB-11EC-B9AA-10FC20EC98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765941-9CDC-8E16-67DB-9DD3DB3F50FB}"/>
              </a:ext>
            </a:extLst>
          </p:cNvPr>
          <p:cNvSpPr>
            <a:spLocks noGrp="1"/>
          </p:cNvSpPr>
          <p:nvPr>
            <p:ph type="sldNum" sz="quarter" idx="12"/>
          </p:nvPr>
        </p:nvSpPr>
        <p:spPr/>
        <p:txBody>
          <a:bodyPr/>
          <a:lstStyle/>
          <a:p>
            <a:fld id="{1A93CDC3-8513-2340-B898-CEB3D43A0672}" type="slidenum">
              <a:rPr lang="en-US" smtClean="0"/>
              <a:t>‹#›</a:t>
            </a:fld>
            <a:endParaRPr lang="en-US"/>
          </a:p>
        </p:txBody>
      </p:sp>
    </p:spTree>
    <p:extLst>
      <p:ext uri="{BB962C8B-B14F-4D97-AF65-F5344CB8AC3E}">
        <p14:creationId xmlns:p14="http://schemas.microsoft.com/office/powerpoint/2010/main" val="3755669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A4B70-1058-80D0-EF16-1BE50762E4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210395-92BD-79A6-8183-A72F2A0482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302629-A1A5-A9EF-E9D7-FA51FDD87B82}"/>
              </a:ext>
            </a:extLst>
          </p:cNvPr>
          <p:cNvSpPr>
            <a:spLocks noGrp="1"/>
          </p:cNvSpPr>
          <p:nvPr>
            <p:ph type="dt" sz="half" idx="10"/>
          </p:nvPr>
        </p:nvSpPr>
        <p:spPr/>
        <p:txBody>
          <a:bodyPr/>
          <a:lstStyle/>
          <a:p>
            <a:fld id="{901C0831-AD5D-ED44-A700-27DF4AC156F6}" type="datetimeFigureOut">
              <a:rPr lang="en-US" smtClean="0"/>
              <a:t>9/17/25</a:t>
            </a:fld>
            <a:endParaRPr lang="en-US"/>
          </a:p>
        </p:txBody>
      </p:sp>
      <p:sp>
        <p:nvSpPr>
          <p:cNvPr id="5" name="Footer Placeholder 4">
            <a:extLst>
              <a:ext uri="{FF2B5EF4-FFF2-40B4-BE49-F238E27FC236}">
                <a16:creationId xmlns:a16="http://schemas.microsoft.com/office/drawing/2014/main" id="{D897BF41-36C4-4FD6-7BF2-999EB62BE6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BB5E6E-1C01-E9BE-8121-0F4026F13551}"/>
              </a:ext>
            </a:extLst>
          </p:cNvPr>
          <p:cNvSpPr>
            <a:spLocks noGrp="1"/>
          </p:cNvSpPr>
          <p:nvPr>
            <p:ph type="sldNum" sz="quarter" idx="12"/>
          </p:nvPr>
        </p:nvSpPr>
        <p:spPr/>
        <p:txBody>
          <a:bodyPr/>
          <a:lstStyle/>
          <a:p>
            <a:fld id="{1A93CDC3-8513-2340-B898-CEB3D43A0672}" type="slidenum">
              <a:rPr lang="en-US" smtClean="0"/>
              <a:t>‹#›</a:t>
            </a:fld>
            <a:endParaRPr lang="en-US"/>
          </a:p>
        </p:txBody>
      </p:sp>
    </p:spTree>
    <p:extLst>
      <p:ext uri="{BB962C8B-B14F-4D97-AF65-F5344CB8AC3E}">
        <p14:creationId xmlns:p14="http://schemas.microsoft.com/office/powerpoint/2010/main" val="2687566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19A96-BBEE-0485-65CF-C425D391A28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DE3CAFE-6E42-14E2-E616-2DE0D5C4C5B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26D7FA2-22F2-0FE4-C4DD-D5DEED7351CB}"/>
              </a:ext>
            </a:extLst>
          </p:cNvPr>
          <p:cNvSpPr>
            <a:spLocks noGrp="1"/>
          </p:cNvSpPr>
          <p:nvPr>
            <p:ph type="dt" sz="half" idx="10"/>
          </p:nvPr>
        </p:nvSpPr>
        <p:spPr/>
        <p:txBody>
          <a:bodyPr/>
          <a:lstStyle/>
          <a:p>
            <a:fld id="{901C0831-AD5D-ED44-A700-27DF4AC156F6}" type="datetimeFigureOut">
              <a:rPr lang="en-US" smtClean="0"/>
              <a:t>9/17/25</a:t>
            </a:fld>
            <a:endParaRPr lang="en-US"/>
          </a:p>
        </p:txBody>
      </p:sp>
      <p:sp>
        <p:nvSpPr>
          <p:cNvPr id="5" name="Footer Placeholder 4">
            <a:extLst>
              <a:ext uri="{FF2B5EF4-FFF2-40B4-BE49-F238E27FC236}">
                <a16:creationId xmlns:a16="http://schemas.microsoft.com/office/drawing/2014/main" id="{2A201F91-A46C-F534-0622-67B01B0496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0BD95D-53AA-3D6F-9289-937B3E2FCC71}"/>
              </a:ext>
            </a:extLst>
          </p:cNvPr>
          <p:cNvSpPr>
            <a:spLocks noGrp="1"/>
          </p:cNvSpPr>
          <p:nvPr>
            <p:ph type="sldNum" sz="quarter" idx="12"/>
          </p:nvPr>
        </p:nvSpPr>
        <p:spPr/>
        <p:txBody>
          <a:bodyPr/>
          <a:lstStyle/>
          <a:p>
            <a:fld id="{1A93CDC3-8513-2340-B898-CEB3D43A0672}" type="slidenum">
              <a:rPr lang="en-US" smtClean="0"/>
              <a:t>‹#›</a:t>
            </a:fld>
            <a:endParaRPr lang="en-US"/>
          </a:p>
        </p:txBody>
      </p:sp>
    </p:spTree>
    <p:extLst>
      <p:ext uri="{BB962C8B-B14F-4D97-AF65-F5344CB8AC3E}">
        <p14:creationId xmlns:p14="http://schemas.microsoft.com/office/powerpoint/2010/main" val="80633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12E30-565F-FE30-D8F7-BF7E24636E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3041FB-FA65-E5B7-C276-41E3DAA49C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F85972-ADE7-B7FF-387F-3D5220EF176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8DFBF5-B822-027B-6ABB-3FA72534D8FF}"/>
              </a:ext>
            </a:extLst>
          </p:cNvPr>
          <p:cNvSpPr>
            <a:spLocks noGrp="1"/>
          </p:cNvSpPr>
          <p:nvPr>
            <p:ph type="dt" sz="half" idx="10"/>
          </p:nvPr>
        </p:nvSpPr>
        <p:spPr/>
        <p:txBody>
          <a:bodyPr/>
          <a:lstStyle/>
          <a:p>
            <a:fld id="{901C0831-AD5D-ED44-A700-27DF4AC156F6}" type="datetimeFigureOut">
              <a:rPr lang="en-US" smtClean="0"/>
              <a:t>9/17/25</a:t>
            </a:fld>
            <a:endParaRPr lang="en-US"/>
          </a:p>
        </p:txBody>
      </p:sp>
      <p:sp>
        <p:nvSpPr>
          <p:cNvPr id="6" name="Footer Placeholder 5">
            <a:extLst>
              <a:ext uri="{FF2B5EF4-FFF2-40B4-BE49-F238E27FC236}">
                <a16:creationId xmlns:a16="http://schemas.microsoft.com/office/drawing/2014/main" id="{EFA51772-DB4E-A2B3-E8C9-AB53CA68B7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3A3D4C-487A-0678-605D-1D80D56C38EB}"/>
              </a:ext>
            </a:extLst>
          </p:cNvPr>
          <p:cNvSpPr>
            <a:spLocks noGrp="1"/>
          </p:cNvSpPr>
          <p:nvPr>
            <p:ph type="sldNum" sz="quarter" idx="12"/>
          </p:nvPr>
        </p:nvSpPr>
        <p:spPr/>
        <p:txBody>
          <a:bodyPr/>
          <a:lstStyle/>
          <a:p>
            <a:fld id="{1A93CDC3-8513-2340-B898-CEB3D43A0672}" type="slidenum">
              <a:rPr lang="en-US" smtClean="0"/>
              <a:t>‹#›</a:t>
            </a:fld>
            <a:endParaRPr lang="en-US"/>
          </a:p>
        </p:txBody>
      </p:sp>
    </p:spTree>
    <p:extLst>
      <p:ext uri="{BB962C8B-B14F-4D97-AF65-F5344CB8AC3E}">
        <p14:creationId xmlns:p14="http://schemas.microsoft.com/office/powerpoint/2010/main" val="3806624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903F7-ACA2-BFCD-DA8A-2EFEBC12561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A501144-C52C-468B-C464-6A480B2200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63E2D2A-F535-405E-0F7E-C8728DF1EE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105C82A-2B2D-6873-F743-AA08AF58ED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1ADB27-22FB-48D1-B0B0-21093A0EA0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A7C333B-B99D-D7CF-F5D8-AA14A32E7F7F}"/>
              </a:ext>
            </a:extLst>
          </p:cNvPr>
          <p:cNvSpPr>
            <a:spLocks noGrp="1"/>
          </p:cNvSpPr>
          <p:nvPr>
            <p:ph type="dt" sz="half" idx="10"/>
          </p:nvPr>
        </p:nvSpPr>
        <p:spPr/>
        <p:txBody>
          <a:bodyPr/>
          <a:lstStyle/>
          <a:p>
            <a:fld id="{901C0831-AD5D-ED44-A700-27DF4AC156F6}" type="datetimeFigureOut">
              <a:rPr lang="en-US" smtClean="0"/>
              <a:t>9/17/25</a:t>
            </a:fld>
            <a:endParaRPr lang="en-US"/>
          </a:p>
        </p:txBody>
      </p:sp>
      <p:sp>
        <p:nvSpPr>
          <p:cNvPr id="8" name="Footer Placeholder 7">
            <a:extLst>
              <a:ext uri="{FF2B5EF4-FFF2-40B4-BE49-F238E27FC236}">
                <a16:creationId xmlns:a16="http://schemas.microsoft.com/office/drawing/2014/main" id="{20708F64-3A8C-A4B8-7E54-A6092A105B3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809C4C3-07B9-47E2-E800-FBF815D8DD4F}"/>
              </a:ext>
            </a:extLst>
          </p:cNvPr>
          <p:cNvSpPr>
            <a:spLocks noGrp="1"/>
          </p:cNvSpPr>
          <p:nvPr>
            <p:ph type="sldNum" sz="quarter" idx="12"/>
          </p:nvPr>
        </p:nvSpPr>
        <p:spPr/>
        <p:txBody>
          <a:bodyPr/>
          <a:lstStyle/>
          <a:p>
            <a:fld id="{1A93CDC3-8513-2340-B898-CEB3D43A0672}" type="slidenum">
              <a:rPr lang="en-US" smtClean="0"/>
              <a:t>‹#›</a:t>
            </a:fld>
            <a:endParaRPr lang="en-US"/>
          </a:p>
        </p:txBody>
      </p:sp>
    </p:spTree>
    <p:extLst>
      <p:ext uri="{BB962C8B-B14F-4D97-AF65-F5344CB8AC3E}">
        <p14:creationId xmlns:p14="http://schemas.microsoft.com/office/powerpoint/2010/main" val="2659730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CAED4-9C52-E147-AB38-35B1DEDF612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5599CD5-FE10-78CD-E016-A5874CDD048E}"/>
              </a:ext>
            </a:extLst>
          </p:cNvPr>
          <p:cNvSpPr>
            <a:spLocks noGrp="1"/>
          </p:cNvSpPr>
          <p:nvPr>
            <p:ph type="dt" sz="half" idx="10"/>
          </p:nvPr>
        </p:nvSpPr>
        <p:spPr/>
        <p:txBody>
          <a:bodyPr/>
          <a:lstStyle/>
          <a:p>
            <a:fld id="{901C0831-AD5D-ED44-A700-27DF4AC156F6}" type="datetimeFigureOut">
              <a:rPr lang="en-US" smtClean="0"/>
              <a:t>9/17/25</a:t>
            </a:fld>
            <a:endParaRPr lang="en-US"/>
          </a:p>
        </p:txBody>
      </p:sp>
      <p:sp>
        <p:nvSpPr>
          <p:cNvPr id="4" name="Footer Placeholder 3">
            <a:extLst>
              <a:ext uri="{FF2B5EF4-FFF2-40B4-BE49-F238E27FC236}">
                <a16:creationId xmlns:a16="http://schemas.microsoft.com/office/drawing/2014/main" id="{795A7FF0-B847-8F52-5405-31260EE3023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AD19913-E87D-B156-D3CA-532B5B7928F5}"/>
              </a:ext>
            </a:extLst>
          </p:cNvPr>
          <p:cNvSpPr>
            <a:spLocks noGrp="1"/>
          </p:cNvSpPr>
          <p:nvPr>
            <p:ph type="sldNum" sz="quarter" idx="12"/>
          </p:nvPr>
        </p:nvSpPr>
        <p:spPr/>
        <p:txBody>
          <a:bodyPr/>
          <a:lstStyle/>
          <a:p>
            <a:fld id="{1A93CDC3-8513-2340-B898-CEB3D43A0672}" type="slidenum">
              <a:rPr lang="en-US" smtClean="0"/>
              <a:t>‹#›</a:t>
            </a:fld>
            <a:endParaRPr lang="en-US"/>
          </a:p>
        </p:txBody>
      </p:sp>
    </p:spTree>
    <p:extLst>
      <p:ext uri="{BB962C8B-B14F-4D97-AF65-F5344CB8AC3E}">
        <p14:creationId xmlns:p14="http://schemas.microsoft.com/office/powerpoint/2010/main" val="2565705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43A27C-AC98-6CC7-778C-23772AC7E590}"/>
              </a:ext>
            </a:extLst>
          </p:cNvPr>
          <p:cNvSpPr>
            <a:spLocks noGrp="1"/>
          </p:cNvSpPr>
          <p:nvPr>
            <p:ph type="dt" sz="half" idx="10"/>
          </p:nvPr>
        </p:nvSpPr>
        <p:spPr/>
        <p:txBody>
          <a:bodyPr/>
          <a:lstStyle/>
          <a:p>
            <a:fld id="{901C0831-AD5D-ED44-A700-27DF4AC156F6}" type="datetimeFigureOut">
              <a:rPr lang="en-US" smtClean="0"/>
              <a:t>9/17/25</a:t>
            </a:fld>
            <a:endParaRPr lang="en-US"/>
          </a:p>
        </p:txBody>
      </p:sp>
      <p:sp>
        <p:nvSpPr>
          <p:cNvPr id="3" name="Footer Placeholder 2">
            <a:extLst>
              <a:ext uri="{FF2B5EF4-FFF2-40B4-BE49-F238E27FC236}">
                <a16:creationId xmlns:a16="http://schemas.microsoft.com/office/drawing/2014/main" id="{D46B827F-0500-BF6F-24EB-68E1F6068C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2823CFA-35B2-3CD7-8BE3-A52D9F6AC627}"/>
              </a:ext>
            </a:extLst>
          </p:cNvPr>
          <p:cNvSpPr>
            <a:spLocks noGrp="1"/>
          </p:cNvSpPr>
          <p:nvPr>
            <p:ph type="sldNum" sz="quarter" idx="12"/>
          </p:nvPr>
        </p:nvSpPr>
        <p:spPr/>
        <p:txBody>
          <a:bodyPr/>
          <a:lstStyle/>
          <a:p>
            <a:fld id="{1A93CDC3-8513-2340-B898-CEB3D43A0672}" type="slidenum">
              <a:rPr lang="en-US" smtClean="0"/>
              <a:t>‹#›</a:t>
            </a:fld>
            <a:endParaRPr lang="en-US"/>
          </a:p>
        </p:txBody>
      </p:sp>
    </p:spTree>
    <p:extLst>
      <p:ext uri="{BB962C8B-B14F-4D97-AF65-F5344CB8AC3E}">
        <p14:creationId xmlns:p14="http://schemas.microsoft.com/office/powerpoint/2010/main" val="2331802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D55B9-CE3C-1D83-F220-67F981B43D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BD13FA4-C0FE-1EBD-35D1-3874BBE8C8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5615357-E2B3-2FC3-3278-556C5C9C32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042F59-8F90-D3E9-2394-30B1E1C065B2}"/>
              </a:ext>
            </a:extLst>
          </p:cNvPr>
          <p:cNvSpPr>
            <a:spLocks noGrp="1"/>
          </p:cNvSpPr>
          <p:nvPr>
            <p:ph type="dt" sz="half" idx="10"/>
          </p:nvPr>
        </p:nvSpPr>
        <p:spPr/>
        <p:txBody>
          <a:bodyPr/>
          <a:lstStyle/>
          <a:p>
            <a:fld id="{901C0831-AD5D-ED44-A700-27DF4AC156F6}" type="datetimeFigureOut">
              <a:rPr lang="en-US" smtClean="0"/>
              <a:t>9/17/25</a:t>
            </a:fld>
            <a:endParaRPr lang="en-US"/>
          </a:p>
        </p:txBody>
      </p:sp>
      <p:sp>
        <p:nvSpPr>
          <p:cNvPr id="6" name="Footer Placeholder 5">
            <a:extLst>
              <a:ext uri="{FF2B5EF4-FFF2-40B4-BE49-F238E27FC236}">
                <a16:creationId xmlns:a16="http://schemas.microsoft.com/office/drawing/2014/main" id="{2FB57476-5AF0-DCCD-F2FB-4A986272EF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00C9A6-233E-2636-B1ED-1EA260D7E7C4}"/>
              </a:ext>
            </a:extLst>
          </p:cNvPr>
          <p:cNvSpPr>
            <a:spLocks noGrp="1"/>
          </p:cNvSpPr>
          <p:nvPr>
            <p:ph type="sldNum" sz="quarter" idx="12"/>
          </p:nvPr>
        </p:nvSpPr>
        <p:spPr/>
        <p:txBody>
          <a:bodyPr/>
          <a:lstStyle/>
          <a:p>
            <a:fld id="{1A93CDC3-8513-2340-B898-CEB3D43A0672}" type="slidenum">
              <a:rPr lang="en-US" smtClean="0"/>
              <a:t>‹#›</a:t>
            </a:fld>
            <a:endParaRPr lang="en-US"/>
          </a:p>
        </p:txBody>
      </p:sp>
    </p:spTree>
    <p:extLst>
      <p:ext uri="{BB962C8B-B14F-4D97-AF65-F5344CB8AC3E}">
        <p14:creationId xmlns:p14="http://schemas.microsoft.com/office/powerpoint/2010/main" val="3038518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EBB7E-BC14-7E75-D651-96E53A734C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7632C19-F6D1-9B4C-EBD1-15AEE0A457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71AD88A-BAC3-B6AD-00F3-ED9420DBAC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FA227E-9A6D-4F1D-F4C1-108D78680AD8}"/>
              </a:ext>
            </a:extLst>
          </p:cNvPr>
          <p:cNvSpPr>
            <a:spLocks noGrp="1"/>
          </p:cNvSpPr>
          <p:nvPr>
            <p:ph type="dt" sz="half" idx="10"/>
          </p:nvPr>
        </p:nvSpPr>
        <p:spPr/>
        <p:txBody>
          <a:bodyPr/>
          <a:lstStyle/>
          <a:p>
            <a:fld id="{901C0831-AD5D-ED44-A700-27DF4AC156F6}" type="datetimeFigureOut">
              <a:rPr lang="en-US" smtClean="0"/>
              <a:t>9/17/25</a:t>
            </a:fld>
            <a:endParaRPr lang="en-US"/>
          </a:p>
        </p:txBody>
      </p:sp>
      <p:sp>
        <p:nvSpPr>
          <p:cNvPr id="6" name="Footer Placeholder 5">
            <a:extLst>
              <a:ext uri="{FF2B5EF4-FFF2-40B4-BE49-F238E27FC236}">
                <a16:creationId xmlns:a16="http://schemas.microsoft.com/office/drawing/2014/main" id="{8FA1C0B5-F0A5-A023-A13B-5FD0F3F727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599A04-0BB5-2C17-0168-99B742C9EB77}"/>
              </a:ext>
            </a:extLst>
          </p:cNvPr>
          <p:cNvSpPr>
            <a:spLocks noGrp="1"/>
          </p:cNvSpPr>
          <p:nvPr>
            <p:ph type="sldNum" sz="quarter" idx="12"/>
          </p:nvPr>
        </p:nvSpPr>
        <p:spPr/>
        <p:txBody>
          <a:bodyPr/>
          <a:lstStyle/>
          <a:p>
            <a:fld id="{1A93CDC3-8513-2340-B898-CEB3D43A0672}" type="slidenum">
              <a:rPr lang="en-US" smtClean="0"/>
              <a:t>‹#›</a:t>
            </a:fld>
            <a:endParaRPr lang="en-US"/>
          </a:p>
        </p:txBody>
      </p:sp>
    </p:spTree>
    <p:extLst>
      <p:ext uri="{BB962C8B-B14F-4D97-AF65-F5344CB8AC3E}">
        <p14:creationId xmlns:p14="http://schemas.microsoft.com/office/powerpoint/2010/main" val="1131174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AFA011-DE8E-75BD-A2AD-095C0F5DB3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9FA8C65-2387-8F32-F66C-E4A9C9BC74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177A2A-FCA1-C754-278C-345C446C64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01C0831-AD5D-ED44-A700-27DF4AC156F6}" type="datetimeFigureOut">
              <a:rPr lang="en-US" smtClean="0"/>
              <a:t>9/17/25</a:t>
            </a:fld>
            <a:endParaRPr lang="en-US"/>
          </a:p>
        </p:txBody>
      </p:sp>
      <p:sp>
        <p:nvSpPr>
          <p:cNvPr id="5" name="Footer Placeholder 4">
            <a:extLst>
              <a:ext uri="{FF2B5EF4-FFF2-40B4-BE49-F238E27FC236}">
                <a16:creationId xmlns:a16="http://schemas.microsoft.com/office/drawing/2014/main" id="{BF2ED739-1F46-87E2-F9D7-510E1532F6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AF3FB3D-BB35-F9D3-443F-4517E56556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A93CDC3-8513-2340-B898-CEB3D43A0672}" type="slidenum">
              <a:rPr lang="en-US" smtClean="0"/>
              <a:t>‹#›</a:t>
            </a:fld>
            <a:endParaRPr lang="en-US"/>
          </a:p>
        </p:txBody>
      </p:sp>
    </p:spTree>
    <p:extLst>
      <p:ext uri="{BB962C8B-B14F-4D97-AF65-F5344CB8AC3E}">
        <p14:creationId xmlns:p14="http://schemas.microsoft.com/office/powerpoint/2010/main" val="255829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5YearPlanComments@haca.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37940BB-FBC4-492E-BD92-3B7B914D0E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486BAB-7F2E-1095-3EB4-E73A8035F207}"/>
              </a:ext>
            </a:extLst>
          </p:cNvPr>
          <p:cNvSpPr>
            <a:spLocks noGrp="1"/>
          </p:cNvSpPr>
          <p:nvPr>
            <p:ph type="ctrTitle"/>
          </p:nvPr>
        </p:nvSpPr>
        <p:spPr>
          <a:xfrm>
            <a:off x="4566787" y="309616"/>
            <a:ext cx="7137353" cy="3892668"/>
          </a:xfrm>
        </p:spPr>
        <p:txBody>
          <a:bodyPr>
            <a:normAutofit/>
          </a:bodyPr>
          <a:lstStyle/>
          <a:p>
            <a:pPr algn="l"/>
            <a:r>
              <a:rPr lang="en-US" sz="6600" dirty="0"/>
              <a:t>Asheville Housing </a:t>
            </a:r>
            <a:br>
              <a:rPr lang="en-US" sz="6600" dirty="0"/>
            </a:br>
            <a:r>
              <a:rPr lang="en-US" sz="6600" dirty="0"/>
              <a:t>Moving to Work / Annual Plan</a:t>
            </a:r>
          </a:p>
        </p:txBody>
      </p:sp>
      <p:sp>
        <p:nvSpPr>
          <p:cNvPr id="3" name="Subtitle 2">
            <a:extLst>
              <a:ext uri="{FF2B5EF4-FFF2-40B4-BE49-F238E27FC236}">
                <a16:creationId xmlns:a16="http://schemas.microsoft.com/office/drawing/2014/main" id="{79CF919A-9938-7E31-62A7-7424FBD80154}"/>
              </a:ext>
            </a:extLst>
          </p:cNvPr>
          <p:cNvSpPr>
            <a:spLocks noGrp="1"/>
          </p:cNvSpPr>
          <p:nvPr>
            <p:ph type="subTitle" idx="1"/>
          </p:nvPr>
        </p:nvSpPr>
        <p:spPr>
          <a:xfrm>
            <a:off x="4566787" y="4602050"/>
            <a:ext cx="6224582" cy="1569486"/>
          </a:xfrm>
        </p:spPr>
        <p:txBody>
          <a:bodyPr>
            <a:normAutofit/>
          </a:bodyPr>
          <a:lstStyle/>
          <a:p>
            <a:pPr algn="l"/>
            <a:r>
              <a:rPr lang="en-US" dirty="0"/>
              <a:t>September 2025 Resident and Public Input Sessions</a:t>
            </a:r>
          </a:p>
        </p:txBody>
      </p:sp>
      <p:pic>
        <p:nvPicPr>
          <p:cNvPr id="4" name="Picture 3">
            <a:extLst>
              <a:ext uri="{FF2B5EF4-FFF2-40B4-BE49-F238E27FC236}">
                <a16:creationId xmlns:a16="http://schemas.microsoft.com/office/drawing/2014/main" id="{169F2D6E-C28D-7F57-7972-C5F3AAAE3820}"/>
              </a:ext>
            </a:extLst>
          </p:cNvPr>
          <p:cNvPicPr>
            <a:picLocks noChangeAspect="1"/>
          </p:cNvPicPr>
          <p:nvPr/>
        </p:nvPicPr>
        <p:blipFill>
          <a:blip r:embed="rId2"/>
          <a:stretch>
            <a:fillRect/>
          </a:stretch>
        </p:blipFill>
        <p:spPr bwMode="auto">
          <a:xfrm>
            <a:off x="1062078" y="1585201"/>
            <a:ext cx="3016849" cy="3016849"/>
          </a:xfrm>
          <a:prstGeom prst="rect">
            <a:avLst/>
          </a:prstGeom>
          <a:noFill/>
        </p:spPr>
      </p:pic>
      <p:sp>
        <p:nvSpPr>
          <p:cNvPr id="11"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53987" y="4409267"/>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65682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195C2-94CF-D02E-751C-F18E31954D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785966-6543-E2D9-3413-8D0A3937C178}"/>
              </a:ext>
            </a:extLst>
          </p:cNvPr>
          <p:cNvSpPr>
            <a:spLocks noGrp="1"/>
          </p:cNvSpPr>
          <p:nvPr>
            <p:ph type="title"/>
          </p:nvPr>
        </p:nvSpPr>
        <p:spPr/>
        <p:txBody>
          <a:bodyPr/>
          <a:lstStyle/>
          <a:p>
            <a:r>
              <a:rPr lang="en-US" dirty="0"/>
              <a:t>MTW Activities – Administrative Efficiency</a:t>
            </a:r>
          </a:p>
        </p:txBody>
      </p:sp>
      <p:sp>
        <p:nvSpPr>
          <p:cNvPr id="3" name="Content Placeholder 2">
            <a:extLst>
              <a:ext uri="{FF2B5EF4-FFF2-40B4-BE49-F238E27FC236}">
                <a16:creationId xmlns:a16="http://schemas.microsoft.com/office/drawing/2014/main" id="{C1FF6667-CC9E-B908-E799-E854FB007A68}"/>
              </a:ext>
            </a:extLst>
          </p:cNvPr>
          <p:cNvSpPr>
            <a:spLocks noGrp="1"/>
          </p:cNvSpPr>
          <p:nvPr>
            <p:ph idx="1"/>
          </p:nvPr>
        </p:nvSpPr>
        <p:spPr/>
        <p:txBody>
          <a:bodyPr/>
          <a:lstStyle/>
          <a:p>
            <a:r>
              <a:rPr lang="en-US" dirty="0"/>
              <a:t>Self-Certification of Assets less than $50,000</a:t>
            </a:r>
          </a:p>
          <a:p>
            <a:r>
              <a:rPr lang="en-US" dirty="0"/>
              <a:t>Staff Inspections and Rent Reasonableness Determinations</a:t>
            </a:r>
          </a:p>
          <a:p>
            <a:r>
              <a:rPr lang="en-US" dirty="0"/>
              <a:t>Modified Verification Hierarchy</a:t>
            </a:r>
          </a:p>
          <a:p>
            <a:r>
              <a:rPr lang="en-US" b="1" dirty="0">
                <a:solidFill>
                  <a:schemeClr val="accent6">
                    <a:lumMod val="75000"/>
                  </a:schemeClr>
                </a:solidFill>
              </a:rPr>
              <a:t>Recertification Every 3 Years </a:t>
            </a:r>
            <a:r>
              <a:rPr lang="en-US" dirty="0"/>
              <a:t>(instead of annual) for most families</a:t>
            </a:r>
          </a:p>
          <a:p>
            <a:endParaRPr lang="en-US" dirty="0"/>
          </a:p>
        </p:txBody>
      </p:sp>
      <p:pic>
        <p:nvPicPr>
          <p:cNvPr id="4" name="Picture 3">
            <a:extLst>
              <a:ext uri="{FF2B5EF4-FFF2-40B4-BE49-F238E27FC236}">
                <a16:creationId xmlns:a16="http://schemas.microsoft.com/office/drawing/2014/main" id="{71779794-F582-0576-6987-4760EE662838}"/>
              </a:ext>
            </a:extLst>
          </p:cNvPr>
          <p:cNvPicPr>
            <a:picLocks noChangeAspect="1"/>
          </p:cNvPicPr>
          <p:nvPr/>
        </p:nvPicPr>
        <p:blipFill>
          <a:blip r:embed="rId2"/>
          <a:srcRect/>
          <a:stretch>
            <a:fillRect/>
          </a:stretch>
        </p:blipFill>
        <p:spPr bwMode="auto">
          <a:xfrm>
            <a:off x="10325100" y="5148263"/>
            <a:ext cx="1028700" cy="1028700"/>
          </a:xfrm>
          <a:prstGeom prst="rect">
            <a:avLst/>
          </a:prstGeom>
          <a:noFill/>
          <a:ln w="9525">
            <a:noFill/>
            <a:miter lim="800000"/>
            <a:headEnd/>
            <a:tailEnd/>
          </a:ln>
        </p:spPr>
      </p:pic>
    </p:spTree>
    <p:extLst>
      <p:ext uri="{BB962C8B-B14F-4D97-AF65-F5344CB8AC3E}">
        <p14:creationId xmlns:p14="http://schemas.microsoft.com/office/powerpoint/2010/main" val="789879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52334-A35B-8197-672E-61478C951F1E}"/>
              </a:ext>
            </a:extLst>
          </p:cNvPr>
          <p:cNvSpPr>
            <a:spLocks noGrp="1"/>
          </p:cNvSpPr>
          <p:nvPr>
            <p:ph type="title"/>
          </p:nvPr>
        </p:nvSpPr>
        <p:spPr/>
        <p:txBody>
          <a:bodyPr/>
          <a:lstStyle/>
          <a:p>
            <a:r>
              <a:rPr lang="en-US" dirty="0"/>
              <a:t>Questions/Suggestions/Comments?</a:t>
            </a:r>
          </a:p>
        </p:txBody>
      </p:sp>
      <p:sp>
        <p:nvSpPr>
          <p:cNvPr id="3" name="Content Placeholder 2">
            <a:extLst>
              <a:ext uri="{FF2B5EF4-FFF2-40B4-BE49-F238E27FC236}">
                <a16:creationId xmlns:a16="http://schemas.microsoft.com/office/drawing/2014/main" id="{179FEE2E-FCCC-69FA-20D4-28428831285F}"/>
              </a:ext>
            </a:extLst>
          </p:cNvPr>
          <p:cNvSpPr>
            <a:spLocks noGrp="1"/>
          </p:cNvSpPr>
          <p:nvPr>
            <p:ph idx="1"/>
          </p:nvPr>
        </p:nvSpPr>
        <p:spPr/>
        <p:txBody>
          <a:bodyPr/>
          <a:lstStyle/>
          <a:p>
            <a:pPr marL="514350" indent="-514350">
              <a:buFont typeface="+mj-lt"/>
              <a:buAutoNum type="arabicPeriod"/>
            </a:pPr>
            <a:r>
              <a:rPr lang="en-US" dirty="0"/>
              <a:t>Implementation of the new Work Requirement?</a:t>
            </a:r>
          </a:p>
          <a:p>
            <a:pPr marL="514350" indent="-514350">
              <a:buFont typeface="+mj-lt"/>
              <a:buAutoNum type="arabicPeriod"/>
            </a:pPr>
            <a:r>
              <a:rPr lang="en-US" dirty="0"/>
              <a:t>Implementation of the new Triennial (every third year) Recertifications?</a:t>
            </a:r>
          </a:p>
          <a:p>
            <a:pPr marL="514350" indent="-514350">
              <a:buFont typeface="+mj-lt"/>
              <a:buAutoNum type="arabicPeriod"/>
            </a:pPr>
            <a:r>
              <a:rPr lang="en-US" dirty="0"/>
              <a:t>Comments on the Stepped Rent so far?</a:t>
            </a:r>
          </a:p>
          <a:p>
            <a:pPr marL="514350" indent="-514350">
              <a:buFont typeface="+mj-lt"/>
              <a:buAutoNum type="arabicPeriod"/>
            </a:pPr>
            <a:r>
              <a:rPr lang="en-US" dirty="0"/>
              <a:t>Comments/questions about any other activity listed above?</a:t>
            </a:r>
          </a:p>
          <a:p>
            <a:pPr marL="514350" indent="-514350">
              <a:buFont typeface="+mj-lt"/>
              <a:buAutoNum type="arabicPeriod"/>
            </a:pPr>
            <a:r>
              <a:rPr lang="en-US" dirty="0"/>
              <a:t>Is there any other activity we should consider that is not listed above?</a:t>
            </a:r>
          </a:p>
          <a:p>
            <a:pPr marL="514350" indent="-514350">
              <a:buFont typeface="+mj-lt"/>
              <a:buAutoNum type="arabicPeriod"/>
            </a:pPr>
            <a:endParaRPr lang="en-US" dirty="0"/>
          </a:p>
        </p:txBody>
      </p:sp>
      <p:pic>
        <p:nvPicPr>
          <p:cNvPr id="4" name="Picture 3">
            <a:extLst>
              <a:ext uri="{FF2B5EF4-FFF2-40B4-BE49-F238E27FC236}">
                <a16:creationId xmlns:a16="http://schemas.microsoft.com/office/drawing/2014/main" id="{690CB128-86BD-6631-0E04-644D4C627905}"/>
              </a:ext>
            </a:extLst>
          </p:cNvPr>
          <p:cNvPicPr>
            <a:picLocks noChangeAspect="1"/>
          </p:cNvPicPr>
          <p:nvPr/>
        </p:nvPicPr>
        <p:blipFill>
          <a:blip r:embed="rId2"/>
          <a:srcRect/>
          <a:stretch>
            <a:fillRect/>
          </a:stretch>
        </p:blipFill>
        <p:spPr bwMode="auto">
          <a:xfrm>
            <a:off x="10325100" y="5148263"/>
            <a:ext cx="1028700" cy="1028700"/>
          </a:xfrm>
          <a:prstGeom prst="rect">
            <a:avLst/>
          </a:prstGeom>
          <a:noFill/>
          <a:ln w="9525">
            <a:noFill/>
            <a:miter lim="800000"/>
            <a:headEnd/>
            <a:tailEnd/>
          </a:ln>
        </p:spPr>
      </p:pic>
    </p:spTree>
    <p:extLst>
      <p:ext uri="{BB962C8B-B14F-4D97-AF65-F5344CB8AC3E}">
        <p14:creationId xmlns:p14="http://schemas.microsoft.com/office/powerpoint/2010/main" val="546440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CBBE2-57D6-7F15-B478-797B8956A311}"/>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87A2B058-4250-EAFD-4777-5F6F55515922}"/>
              </a:ext>
            </a:extLst>
          </p:cNvPr>
          <p:cNvSpPr>
            <a:spLocks noGrp="1"/>
          </p:cNvSpPr>
          <p:nvPr>
            <p:ph idx="1"/>
          </p:nvPr>
        </p:nvSpPr>
        <p:spPr/>
        <p:txBody>
          <a:bodyPr/>
          <a:lstStyle/>
          <a:p>
            <a:r>
              <a:rPr lang="en-US" dirty="0"/>
              <a:t>Option for Emailed Comments: </a:t>
            </a:r>
            <a:r>
              <a:rPr lang="en-US" dirty="0">
                <a:hlinkClick r:id="rId2"/>
              </a:rPr>
              <a:t>5YearPlanComments@haca.org</a:t>
            </a:r>
            <a:endParaRPr lang="en-US" dirty="0"/>
          </a:p>
          <a:p>
            <a:r>
              <a:rPr lang="en-US" dirty="0"/>
              <a:t>Input Sessions (all at 5:30 – 7:00 pm)</a:t>
            </a:r>
          </a:p>
          <a:p>
            <a:pPr lvl="1"/>
            <a:r>
              <a:rPr lang="en-US" dirty="0"/>
              <a:t>September 2, 2025:    Aston Tower/Central Board Room</a:t>
            </a:r>
          </a:p>
          <a:p>
            <a:pPr lvl="1"/>
            <a:r>
              <a:rPr lang="en-US" dirty="0"/>
              <a:t>September 15, 2025: Hillcrest Apartments Community Room</a:t>
            </a:r>
          </a:p>
          <a:p>
            <a:pPr lvl="1"/>
            <a:r>
              <a:rPr lang="en-US" dirty="0"/>
              <a:t>September 17, 2025: Pisgah View Apartments Community Room</a:t>
            </a:r>
          </a:p>
          <a:p>
            <a:pPr lvl="1"/>
            <a:r>
              <a:rPr lang="en-US" dirty="0"/>
              <a:t>September 22, 2025: Edington Center</a:t>
            </a:r>
          </a:p>
          <a:p>
            <a:r>
              <a:rPr lang="en-US" dirty="0"/>
              <a:t>Public Hearing on Annual Plan and MTW Supplement: </a:t>
            </a:r>
          </a:p>
          <a:p>
            <a:pPr marL="457200" lvl="1" indent="0">
              <a:buNone/>
            </a:pPr>
            <a:r>
              <a:rPr lang="en-US" dirty="0"/>
              <a:t>November 19, 2025, 6:00 PM at the Central Office Board Room</a:t>
            </a:r>
          </a:p>
        </p:txBody>
      </p:sp>
      <p:pic>
        <p:nvPicPr>
          <p:cNvPr id="4" name="Picture 3">
            <a:extLst>
              <a:ext uri="{FF2B5EF4-FFF2-40B4-BE49-F238E27FC236}">
                <a16:creationId xmlns:a16="http://schemas.microsoft.com/office/drawing/2014/main" id="{66126758-AA48-0D2C-EF11-831A31A67F84}"/>
              </a:ext>
            </a:extLst>
          </p:cNvPr>
          <p:cNvPicPr>
            <a:picLocks noChangeAspect="1"/>
          </p:cNvPicPr>
          <p:nvPr/>
        </p:nvPicPr>
        <p:blipFill>
          <a:blip r:embed="rId3"/>
          <a:srcRect/>
          <a:stretch>
            <a:fillRect/>
          </a:stretch>
        </p:blipFill>
        <p:spPr bwMode="auto">
          <a:xfrm>
            <a:off x="10325100" y="5148263"/>
            <a:ext cx="1028700" cy="1028700"/>
          </a:xfrm>
          <a:prstGeom prst="rect">
            <a:avLst/>
          </a:prstGeom>
          <a:noFill/>
          <a:ln w="9525">
            <a:noFill/>
            <a:miter lim="800000"/>
            <a:headEnd/>
            <a:tailEnd/>
          </a:ln>
        </p:spPr>
      </p:pic>
    </p:spTree>
    <p:extLst>
      <p:ext uri="{BB962C8B-B14F-4D97-AF65-F5344CB8AC3E}">
        <p14:creationId xmlns:p14="http://schemas.microsoft.com/office/powerpoint/2010/main" val="775237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49A9B-B691-21FB-FB02-AE8EAF74A2BF}"/>
              </a:ext>
            </a:extLst>
          </p:cNvPr>
          <p:cNvSpPr>
            <a:spLocks noGrp="1"/>
          </p:cNvSpPr>
          <p:nvPr>
            <p:ph type="title"/>
          </p:nvPr>
        </p:nvSpPr>
        <p:spPr/>
        <p:txBody>
          <a:bodyPr/>
          <a:lstStyle/>
          <a:p>
            <a:r>
              <a:rPr lang="en-US" dirty="0"/>
              <a:t>What is Moving to Work?</a:t>
            </a:r>
          </a:p>
        </p:txBody>
      </p:sp>
      <p:sp>
        <p:nvSpPr>
          <p:cNvPr id="3" name="Content Placeholder 2">
            <a:extLst>
              <a:ext uri="{FF2B5EF4-FFF2-40B4-BE49-F238E27FC236}">
                <a16:creationId xmlns:a16="http://schemas.microsoft.com/office/drawing/2014/main" id="{13AE7CC1-7222-8FA0-8B54-9F7AF2A4304A}"/>
              </a:ext>
            </a:extLst>
          </p:cNvPr>
          <p:cNvSpPr>
            <a:spLocks noGrp="1"/>
          </p:cNvSpPr>
          <p:nvPr>
            <p:ph idx="1"/>
          </p:nvPr>
        </p:nvSpPr>
        <p:spPr/>
        <p:txBody>
          <a:bodyPr/>
          <a:lstStyle/>
          <a:p>
            <a:r>
              <a:rPr lang="en-US" dirty="0"/>
              <a:t>Moving to Work (MTW) gives Asheville Housing broad authority to propose regulatory waivers designed to -</a:t>
            </a:r>
          </a:p>
          <a:p>
            <a:pPr lvl="1"/>
            <a:endParaRPr lang="en-US" dirty="0"/>
          </a:p>
          <a:p>
            <a:pPr lvl="1"/>
            <a:r>
              <a:rPr lang="en-US" sz="2800" dirty="0"/>
              <a:t>Incentivize family self-sufficiency, </a:t>
            </a:r>
          </a:p>
          <a:p>
            <a:pPr lvl="1"/>
            <a:r>
              <a:rPr lang="en-US" sz="2800" dirty="0"/>
              <a:t>Promote housing choice, and/or</a:t>
            </a:r>
          </a:p>
          <a:p>
            <a:pPr lvl="1"/>
            <a:r>
              <a:rPr lang="en-US" sz="2800" dirty="0"/>
              <a:t>Improve cost effectiveness through regulatory simplification.</a:t>
            </a:r>
            <a:r>
              <a:rPr lang="en-US" sz="2800" dirty="0">
                <a:effectLst/>
              </a:rPr>
              <a:t> </a:t>
            </a:r>
            <a:endParaRPr lang="en-US" sz="2800" dirty="0"/>
          </a:p>
        </p:txBody>
      </p:sp>
      <p:pic>
        <p:nvPicPr>
          <p:cNvPr id="4" name="Picture 3">
            <a:extLst>
              <a:ext uri="{FF2B5EF4-FFF2-40B4-BE49-F238E27FC236}">
                <a16:creationId xmlns:a16="http://schemas.microsoft.com/office/drawing/2014/main" id="{2A0CD987-3A7C-1E8F-DB0D-48356ABAEACA}"/>
              </a:ext>
            </a:extLst>
          </p:cNvPr>
          <p:cNvPicPr>
            <a:picLocks noChangeAspect="1"/>
          </p:cNvPicPr>
          <p:nvPr/>
        </p:nvPicPr>
        <p:blipFill>
          <a:blip r:embed="rId2"/>
          <a:srcRect/>
          <a:stretch>
            <a:fillRect/>
          </a:stretch>
        </p:blipFill>
        <p:spPr bwMode="auto">
          <a:xfrm>
            <a:off x="10325100" y="5148263"/>
            <a:ext cx="1028700" cy="1028700"/>
          </a:xfrm>
          <a:prstGeom prst="rect">
            <a:avLst/>
          </a:prstGeom>
          <a:noFill/>
          <a:ln w="9525">
            <a:noFill/>
            <a:miter lim="800000"/>
            <a:headEnd/>
            <a:tailEnd/>
          </a:ln>
        </p:spPr>
      </p:pic>
    </p:spTree>
    <p:extLst>
      <p:ext uri="{BB962C8B-B14F-4D97-AF65-F5344CB8AC3E}">
        <p14:creationId xmlns:p14="http://schemas.microsoft.com/office/powerpoint/2010/main" val="3202865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9E803-8065-7342-F4A5-4EC90D5FEFEC}"/>
              </a:ext>
            </a:extLst>
          </p:cNvPr>
          <p:cNvSpPr>
            <a:spLocks noGrp="1"/>
          </p:cNvSpPr>
          <p:nvPr>
            <p:ph type="title"/>
          </p:nvPr>
        </p:nvSpPr>
        <p:spPr/>
        <p:txBody>
          <a:bodyPr/>
          <a:lstStyle/>
          <a:p>
            <a:r>
              <a:rPr lang="en-US" dirty="0"/>
              <a:t>MTW Elements – Incentivizing Self Sufficiency</a:t>
            </a:r>
          </a:p>
        </p:txBody>
      </p:sp>
      <p:sp>
        <p:nvSpPr>
          <p:cNvPr id="3" name="Content Placeholder 2">
            <a:extLst>
              <a:ext uri="{FF2B5EF4-FFF2-40B4-BE49-F238E27FC236}">
                <a16:creationId xmlns:a16="http://schemas.microsoft.com/office/drawing/2014/main" id="{8E355176-E7E2-210E-8E98-15609FF2FCAD}"/>
              </a:ext>
            </a:extLst>
          </p:cNvPr>
          <p:cNvSpPr>
            <a:spLocks noGrp="1"/>
          </p:cNvSpPr>
          <p:nvPr>
            <p:ph idx="1"/>
          </p:nvPr>
        </p:nvSpPr>
        <p:spPr>
          <a:xfrm>
            <a:off x="838200" y="1690688"/>
            <a:ext cx="10515600" cy="4351338"/>
          </a:xfrm>
        </p:spPr>
        <p:txBody>
          <a:bodyPr/>
          <a:lstStyle/>
          <a:p>
            <a:pPr lvl="0"/>
            <a:r>
              <a:rPr lang="en-US" dirty="0"/>
              <a:t>Stepped Rent: This initiative incentivizes self-sufficiency by eliminating the “rent cliff” for certain Asheville Housing families who choose to go to work. The required HUD study has been fully enrolled as of June 2024 and will continue for six years.</a:t>
            </a:r>
          </a:p>
          <a:p>
            <a:r>
              <a:rPr lang="en-US" dirty="0"/>
              <a:t>Family Self Sufficiency/MTW Flexibilities: We have retooled the FSS incentive program to be more effective for all participating families by developing </a:t>
            </a:r>
            <a:r>
              <a:rPr lang="en-US" dirty="0">
                <a:effectLst/>
              </a:rPr>
              <a:t>an award schedule based on specific family accomplishments.</a:t>
            </a:r>
            <a:endParaRPr lang="en-US" dirty="0"/>
          </a:p>
        </p:txBody>
      </p:sp>
      <p:pic>
        <p:nvPicPr>
          <p:cNvPr id="4" name="Picture 3">
            <a:extLst>
              <a:ext uri="{FF2B5EF4-FFF2-40B4-BE49-F238E27FC236}">
                <a16:creationId xmlns:a16="http://schemas.microsoft.com/office/drawing/2014/main" id="{AD258FBA-1F82-F850-8564-B8F192D2E772}"/>
              </a:ext>
            </a:extLst>
          </p:cNvPr>
          <p:cNvPicPr>
            <a:picLocks noChangeAspect="1"/>
          </p:cNvPicPr>
          <p:nvPr/>
        </p:nvPicPr>
        <p:blipFill>
          <a:blip r:embed="rId2"/>
          <a:srcRect/>
          <a:stretch>
            <a:fillRect/>
          </a:stretch>
        </p:blipFill>
        <p:spPr bwMode="auto">
          <a:xfrm>
            <a:off x="10325100" y="5148263"/>
            <a:ext cx="1028700" cy="1028700"/>
          </a:xfrm>
          <a:prstGeom prst="rect">
            <a:avLst/>
          </a:prstGeom>
          <a:noFill/>
          <a:ln w="9525">
            <a:noFill/>
            <a:miter lim="800000"/>
            <a:headEnd/>
            <a:tailEnd/>
          </a:ln>
        </p:spPr>
      </p:pic>
    </p:spTree>
    <p:extLst>
      <p:ext uri="{BB962C8B-B14F-4D97-AF65-F5344CB8AC3E}">
        <p14:creationId xmlns:p14="http://schemas.microsoft.com/office/powerpoint/2010/main" val="888927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7B93F-BBE6-0665-ADAB-2EE3D05113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A64D3B-079E-5670-8587-6960E0A97681}"/>
              </a:ext>
            </a:extLst>
          </p:cNvPr>
          <p:cNvSpPr>
            <a:spLocks noGrp="1"/>
          </p:cNvSpPr>
          <p:nvPr>
            <p:ph type="title"/>
          </p:nvPr>
        </p:nvSpPr>
        <p:spPr/>
        <p:txBody>
          <a:bodyPr/>
          <a:lstStyle/>
          <a:p>
            <a:r>
              <a:rPr lang="en-US" dirty="0"/>
              <a:t>MTW Elements – Stepped Rent</a:t>
            </a:r>
          </a:p>
        </p:txBody>
      </p:sp>
      <p:pic>
        <p:nvPicPr>
          <p:cNvPr id="4" name="Picture 3">
            <a:extLst>
              <a:ext uri="{FF2B5EF4-FFF2-40B4-BE49-F238E27FC236}">
                <a16:creationId xmlns:a16="http://schemas.microsoft.com/office/drawing/2014/main" id="{A391908F-5765-E03B-9CE4-2136C12BB319}"/>
              </a:ext>
            </a:extLst>
          </p:cNvPr>
          <p:cNvPicPr>
            <a:picLocks noChangeAspect="1"/>
          </p:cNvPicPr>
          <p:nvPr/>
        </p:nvPicPr>
        <p:blipFill>
          <a:blip r:embed="rId2"/>
          <a:srcRect/>
          <a:stretch>
            <a:fillRect/>
          </a:stretch>
        </p:blipFill>
        <p:spPr bwMode="auto">
          <a:xfrm>
            <a:off x="10325100" y="5148263"/>
            <a:ext cx="1028700" cy="1028700"/>
          </a:xfrm>
          <a:prstGeom prst="rect">
            <a:avLst/>
          </a:prstGeom>
          <a:noFill/>
          <a:ln w="9525">
            <a:noFill/>
            <a:miter lim="800000"/>
            <a:headEnd/>
            <a:tailEnd/>
          </a:ln>
        </p:spPr>
      </p:pic>
      <p:graphicFrame>
        <p:nvGraphicFramePr>
          <p:cNvPr id="5" name="Content Placeholder 4">
            <a:extLst>
              <a:ext uri="{FF2B5EF4-FFF2-40B4-BE49-F238E27FC236}">
                <a16:creationId xmlns:a16="http://schemas.microsoft.com/office/drawing/2014/main" id="{280F31DC-E338-4AE3-A441-1ADBB5110B83}"/>
              </a:ext>
            </a:extLst>
          </p:cNvPr>
          <p:cNvGraphicFramePr>
            <a:graphicFrameLocks noGrp="1"/>
          </p:cNvGraphicFramePr>
          <p:nvPr>
            <p:ph idx="1"/>
            <p:extLst>
              <p:ext uri="{D42A27DB-BD31-4B8C-83A1-F6EECF244321}">
                <p14:modId xmlns:p14="http://schemas.microsoft.com/office/powerpoint/2010/main" val="3663500087"/>
              </p:ext>
            </p:extLst>
          </p:nvPr>
        </p:nvGraphicFramePr>
        <p:xfrm>
          <a:off x="1198605" y="1507524"/>
          <a:ext cx="8699157" cy="457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53822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B3474-89B7-C3D4-3877-B8CB985295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D3BB75-CF0C-8E13-81E0-F0112A49C802}"/>
              </a:ext>
            </a:extLst>
          </p:cNvPr>
          <p:cNvSpPr>
            <a:spLocks noGrp="1"/>
          </p:cNvSpPr>
          <p:nvPr>
            <p:ph type="title"/>
          </p:nvPr>
        </p:nvSpPr>
        <p:spPr/>
        <p:txBody>
          <a:bodyPr/>
          <a:lstStyle/>
          <a:p>
            <a:r>
              <a:rPr lang="en-US" dirty="0"/>
              <a:t>MTW Elements - FSS Award Examples</a:t>
            </a:r>
          </a:p>
        </p:txBody>
      </p:sp>
      <p:pic>
        <p:nvPicPr>
          <p:cNvPr id="4" name="Picture 3">
            <a:extLst>
              <a:ext uri="{FF2B5EF4-FFF2-40B4-BE49-F238E27FC236}">
                <a16:creationId xmlns:a16="http://schemas.microsoft.com/office/drawing/2014/main" id="{B7C097C2-4019-D89E-2D5A-9E4C2CA1C65C}"/>
              </a:ext>
            </a:extLst>
          </p:cNvPr>
          <p:cNvPicPr>
            <a:picLocks noChangeAspect="1"/>
          </p:cNvPicPr>
          <p:nvPr/>
        </p:nvPicPr>
        <p:blipFill>
          <a:blip r:embed="rId2"/>
          <a:srcRect/>
          <a:stretch>
            <a:fillRect/>
          </a:stretch>
        </p:blipFill>
        <p:spPr bwMode="auto">
          <a:xfrm>
            <a:off x="10325100" y="5148263"/>
            <a:ext cx="1028700" cy="1028700"/>
          </a:xfrm>
          <a:prstGeom prst="rect">
            <a:avLst/>
          </a:prstGeom>
          <a:noFill/>
          <a:ln w="9525">
            <a:noFill/>
            <a:miter lim="800000"/>
            <a:headEnd/>
            <a:tailEnd/>
          </a:ln>
        </p:spPr>
      </p:pic>
      <p:graphicFrame>
        <p:nvGraphicFramePr>
          <p:cNvPr id="11" name="Content Placeholder 10">
            <a:extLst>
              <a:ext uri="{FF2B5EF4-FFF2-40B4-BE49-F238E27FC236}">
                <a16:creationId xmlns:a16="http://schemas.microsoft.com/office/drawing/2014/main" id="{0D954FBE-C496-9B28-E7F3-71FBDCAEBA1D}"/>
              </a:ext>
            </a:extLst>
          </p:cNvPr>
          <p:cNvGraphicFramePr>
            <a:graphicFrameLocks noGrp="1"/>
          </p:cNvGraphicFramePr>
          <p:nvPr>
            <p:ph idx="1"/>
            <p:extLst>
              <p:ext uri="{D42A27DB-BD31-4B8C-83A1-F6EECF244321}">
                <p14:modId xmlns:p14="http://schemas.microsoft.com/office/powerpoint/2010/main" val="514318531"/>
              </p:ext>
            </p:extLst>
          </p:nvPr>
        </p:nvGraphicFramePr>
        <p:xfrm>
          <a:off x="1643448" y="1690688"/>
          <a:ext cx="7537621" cy="4486280"/>
        </p:xfrm>
        <a:graphic>
          <a:graphicData uri="http://schemas.openxmlformats.org/drawingml/2006/table">
            <a:tbl>
              <a:tblPr firstRow="1" firstCol="1" bandRow="1">
                <a:tableStyleId>{5C22544A-7EE6-4342-B048-85BDC9FD1C3A}</a:tableStyleId>
              </a:tblPr>
              <a:tblGrid>
                <a:gridCol w="1619928">
                  <a:extLst>
                    <a:ext uri="{9D8B030D-6E8A-4147-A177-3AD203B41FA5}">
                      <a16:colId xmlns:a16="http://schemas.microsoft.com/office/drawing/2014/main" val="2457707819"/>
                    </a:ext>
                  </a:extLst>
                </a:gridCol>
                <a:gridCol w="4283322">
                  <a:extLst>
                    <a:ext uri="{9D8B030D-6E8A-4147-A177-3AD203B41FA5}">
                      <a16:colId xmlns:a16="http://schemas.microsoft.com/office/drawing/2014/main" val="319442084"/>
                    </a:ext>
                  </a:extLst>
                </a:gridCol>
                <a:gridCol w="1634371">
                  <a:extLst>
                    <a:ext uri="{9D8B030D-6E8A-4147-A177-3AD203B41FA5}">
                      <a16:colId xmlns:a16="http://schemas.microsoft.com/office/drawing/2014/main" val="1017927406"/>
                    </a:ext>
                  </a:extLst>
                </a:gridCol>
              </a:tblGrid>
              <a:tr h="323642">
                <a:tc gridSpan="3">
                  <a:txBody>
                    <a:bodyPr/>
                    <a:lstStyle/>
                    <a:p>
                      <a:pPr marL="0" marR="0" algn="ctr">
                        <a:lnSpc>
                          <a:spcPct val="107000"/>
                        </a:lnSpc>
                        <a:spcAft>
                          <a:spcPts val="800"/>
                        </a:spcAft>
                        <a:buNone/>
                      </a:pPr>
                      <a:r>
                        <a:rPr lang="en-US" sz="1200" kern="100" dirty="0">
                          <a:effectLst/>
                        </a:rPr>
                        <a:t>FSS Escrow Awards   </a:t>
                      </a:r>
                      <a:r>
                        <a:rPr lang="en-US" sz="1200" i="1" kern="100" dirty="0">
                          <a:solidFill>
                            <a:schemeClr val="bg1"/>
                          </a:solidFill>
                          <a:effectLst/>
                        </a:rPr>
                        <a:t>(NOTE: This is a partial list for example only.)</a:t>
                      </a:r>
                      <a:endParaRPr lang="en-US" sz="1200" i="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93363875"/>
                  </a:ext>
                </a:extLst>
              </a:tr>
              <a:tr h="329611">
                <a:tc>
                  <a:txBody>
                    <a:bodyPr/>
                    <a:lstStyle/>
                    <a:p>
                      <a:pPr marL="0" marR="0" algn="ctr">
                        <a:lnSpc>
                          <a:spcPct val="107000"/>
                        </a:lnSpc>
                        <a:spcAft>
                          <a:spcPts val="800"/>
                        </a:spcAft>
                        <a:buNone/>
                      </a:pPr>
                      <a:r>
                        <a:rPr lang="en-US" sz="1200" kern="100" dirty="0">
                          <a:effectLst/>
                        </a:rPr>
                        <a:t>Category</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gn="ctr">
                        <a:lnSpc>
                          <a:spcPct val="107000"/>
                        </a:lnSpc>
                        <a:spcAft>
                          <a:spcPts val="800"/>
                        </a:spcAft>
                        <a:buNone/>
                      </a:pPr>
                      <a:r>
                        <a:rPr lang="en-US" sz="1200" kern="100" dirty="0">
                          <a:effectLst/>
                        </a:rPr>
                        <a:t>Goal Achieved</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gn="ctr">
                        <a:lnSpc>
                          <a:spcPct val="107000"/>
                        </a:lnSpc>
                        <a:spcAft>
                          <a:spcPts val="800"/>
                        </a:spcAft>
                        <a:buNone/>
                      </a:pPr>
                      <a:r>
                        <a:rPr lang="en-US" sz="1200" kern="100">
                          <a:effectLst/>
                        </a:rPr>
                        <a:t>Deposit to Escrow</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37346320"/>
                  </a:ext>
                </a:extLst>
              </a:tr>
              <a:tr h="270683">
                <a:tc>
                  <a:txBody>
                    <a:bodyPr/>
                    <a:lstStyle/>
                    <a:p>
                      <a:pPr marL="0" marR="0">
                        <a:lnSpc>
                          <a:spcPct val="107000"/>
                        </a:lnSpc>
                        <a:spcAft>
                          <a:spcPts val="800"/>
                        </a:spcAft>
                        <a:buNone/>
                      </a:pPr>
                      <a:r>
                        <a:rPr lang="en-US" sz="1200" kern="100">
                          <a:effectLst/>
                        </a:rPr>
                        <a:t>FSS Engagement</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07000"/>
                        </a:lnSpc>
                        <a:spcAft>
                          <a:spcPts val="800"/>
                        </a:spcAft>
                        <a:buNone/>
                      </a:pPr>
                      <a:r>
                        <a:rPr lang="en-US" sz="1200" kern="100" dirty="0">
                          <a:effectLst/>
                        </a:rPr>
                        <a:t>Signed COP &amp; ITSP (Enrollment)</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r">
                        <a:lnSpc>
                          <a:spcPct val="107000"/>
                        </a:lnSpc>
                        <a:spcAft>
                          <a:spcPts val="800"/>
                        </a:spcAft>
                        <a:buNone/>
                      </a:pPr>
                      <a:r>
                        <a:rPr lang="en-US" sz="1200" kern="100">
                          <a:effectLst/>
                        </a:rPr>
                        <a:t>$250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880216738"/>
                  </a:ext>
                </a:extLst>
              </a:tr>
              <a:tr h="277302">
                <a:tc>
                  <a:txBody>
                    <a:bodyPr/>
                    <a:lstStyle/>
                    <a:p>
                      <a:pPr marL="0" marR="0">
                        <a:lnSpc>
                          <a:spcPct val="107000"/>
                        </a:lnSpc>
                        <a:spcAft>
                          <a:spcPts val="800"/>
                        </a:spcAft>
                        <a:buNone/>
                      </a:pPr>
                      <a:r>
                        <a:rPr lang="en-US" sz="1200" kern="100">
                          <a:effectLst/>
                        </a:rPr>
                        <a:t>Education/Training</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07000"/>
                        </a:lnSpc>
                        <a:spcAft>
                          <a:spcPts val="800"/>
                        </a:spcAft>
                        <a:buNone/>
                      </a:pPr>
                      <a:r>
                        <a:rPr lang="en-US" sz="1200" kern="100" dirty="0">
                          <a:effectLst/>
                        </a:rPr>
                        <a:t>Complete High School Equivalency (GED)</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r">
                        <a:lnSpc>
                          <a:spcPct val="107000"/>
                        </a:lnSpc>
                        <a:spcAft>
                          <a:spcPts val="800"/>
                        </a:spcAft>
                        <a:buNone/>
                      </a:pPr>
                      <a:r>
                        <a:rPr lang="en-US" sz="1200" kern="100">
                          <a:effectLst/>
                        </a:rPr>
                        <a:t>$500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398255214"/>
                  </a:ext>
                </a:extLst>
              </a:tr>
              <a:tr h="231552">
                <a:tc>
                  <a:txBody>
                    <a:bodyPr/>
                    <a:lstStyle/>
                    <a:p>
                      <a:pPr>
                        <a:lnSpc>
                          <a:spcPct val="115000"/>
                        </a:lnSpc>
                        <a:buNone/>
                      </a:pPr>
                      <a:endParaRPr lang="en-US" sz="1200" kern="100">
                        <a:effectLst/>
                        <a:latin typeface="Aptos" panose="020B0004020202020204" pitchFamily="34" charset="0"/>
                      </a:endParaRPr>
                    </a:p>
                  </a:txBody>
                  <a:tcPr marL="68580" marR="68580" marT="0" marB="0" anchor="b"/>
                </a:tc>
                <a:tc>
                  <a:txBody>
                    <a:bodyPr/>
                    <a:lstStyle/>
                    <a:p>
                      <a:pPr marL="0" marR="0">
                        <a:lnSpc>
                          <a:spcPct val="107000"/>
                        </a:lnSpc>
                        <a:spcAft>
                          <a:spcPts val="800"/>
                        </a:spcAft>
                        <a:buNone/>
                      </a:pPr>
                      <a:r>
                        <a:rPr lang="en-US" sz="1200" kern="100" dirty="0">
                          <a:effectLst/>
                        </a:rPr>
                        <a:t>Complete Training/Certificate Program</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r">
                        <a:lnSpc>
                          <a:spcPct val="107000"/>
                        </a:lnSpc>
                        <a:spcAft>
                          <a:spcPts val="800"/>
                        </a:spcAft>
                        <a:buNone/>
                      </a:pPr>
                      <a:r>
                        <a:rPr lang="en-US" sz="1200" kern="100">
                          <a:effectLst/>
                        </a:rPr>
                        <a:t>$750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28804210"/>
                  </a:ext>
                </a:extLst>
              </a:tr>
              <a:tr h="231552">
                <a:tc>
                  <a:txBody>
                    <a:bodyPr/>
                    <a:lstStyle/>
                    <a:p>
                      <a:pPr>
                        <a:lnSpc>
                          <a:spcPct val="115000"/>
                        </a:lnSpc>
                        <a:buNone/>
                      </a:pPr>
                      <a:endParaRPr lang="en-US" sz="1200" kern="100">
                        <a:effectLst/>
                        <a:latin typeface="Aptos" panose="020B0004020202020204" pitchFamily="34" charset="0"/>
                      </a:endParaRPr>
                    </a:p>
                  </a:txBody>
                  <a:tcPr marL="68580" marR="68580" marT="0" marB="0" anchor="b"/>
                </a:tc>
                <a:tc>
                  <a:txBody>
                    <a:bodyPr/>
                    <a:lstStyle/>
                    <a:p>
                      <a:pPr marL="0" marR="0">
                        <a:lnSpc>
                          <a:spcPct val="107000"/>
                        </a:lnSpc>
                        <a:spcAft>
                          <a:spcPts val="800"/>
                        </a:spcAft>
                        <a:buNone/>
                      </a:pPr>
                      <a:r>
                        <a:rPr lang="en-US" sz="1200" kern="100" dirty="0">
                          <a:effectLst/>
                        </a:rPr>
                        <a:t>Earn Associate Degree or Higher</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r">
                        <a:lnSpc>
                          <a:spcPct val="107000"/>
                        </a:lnSpc>
                        <a:spcAft>
                          <a:spcPts val="800"/>
                        </a:spcAft>
                        <a:buNone/>
                      </a:pPr>
                      <a:r>
                        <a:rPr lang="en-US" sz="1200" kern="100">
                          <a:effectLst/>
                        </a:rPr>
                        <a:t>$2,000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089167321"/>
                  </a:ext>
                </a:extLst>
              </a:tr>
              <a:tr h="215580">
                <a:tc>
                  <a:txBody>
                    <a:bodyPr/>
                    <a:lstStyle/>
                    <a:p>
                      <a:pPr marL="0" marR="0">
                        <a:lnSpc>
                          <a:spcPct val="107000"/>
                        </a:lnSpc>
                        <a:spcAft>
                          <a:spcPts val="800"/>
                        </a:spcAft>
                        <a:buNone/>
                      </a:pPr>
                      <a:r>
                        <a:rPr lang="en-US" sz="1200" kern="100">
                          <a:effectLst/>
                        </a:rPr>
                        <a:t>Employment</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07000"/>
                        </a:lnSpc>
                        <a:spcAft>
                          <a:spcPts val="800"/>
                        </a:spcAft>
                        <a:buNone/>
                      </a:pPr>
                      <a:r>
                        <a:rPr lang="en-US" sz="1200" kern="100" dirty="0">
                          <a:effectLst/>
                        </a:rPr>
                        <a:t>New Employment (1</a:t>
                      </a:r>
                      <a:r>
                        <a:rPr lang="en-US" sz="1200" kern="100" baseline="30000" dirty="0">
                          <a:effectLst/>
                        </a:rPr>
                        <a:t>st</a:t>
                      </a:r>
                      <a:r>
                        <a:rPr lang="en-US" sz="1200" kern="100" dirty="0">
                          <a:effectLst/>
                        </a:rPr>
                        <a:t> entry after enrollment)</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r">
                        <a:lnSpc>
                          <a:spcPct val="107000"/>
                        </a:lnSpc>
                        <a:spcAft>
                          <a:spcPts val="800"/>
                        </a:spcAft>
                        <a:buNone/>
                      </a:pPr>
                      <a:r>
                        <a:rPr lang="en-US" sz="1200" kern="100">
                          <a:effectLst/>
                        </a:rPr>
                        <a:t>$500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786992789"/>
                  </a:ext>
                </a:extLst>
              </a:tr>
              <a:tr h="231552">
                <a:tc>
                  <a:txBody>
                    <a:bodyPr/>
                    <a:lstStyle/>
                    <a:p>
                      <a:pPr>
                        <a:lnSpc>
                          <a:spcPct val="115000"/>
                        </a:lnSpc>
                        <a:buNone/>
                      </a:pPr>
                      <a:endParaRPr lang="en-US" sz="1200" kern="100">
                        <a:effectLst/>
                        <a:latin typeface="Aptos" panose="020B0004020202020204" pitchFamily="34" charset="0"/>
                      </a:endParaRPr>
                    </a:p>
                  </a:txBody>
                  <a:tcPr marL="68580" marR="68580" marT="0" marB="0" anchor="b"/>
                </a:tc>
                <a:tc>
                  <a:txBody>
                    <a:bodyPr/>
                    <a:lstStyle/>
                    <a:p>
                      <a:pPr marL="0" marR="0">
                        <a:lnSpc>
                          <a:spcPct val="107000"/>
                        </a:lnSpc>
                        <a:spcAft>
                          <a:spcPts val="800"/>
                        </a:spcAft>
                        <a:buNone/>
                      </a:pPr>
                      <a:r>
                        <a:rPr lang="en-US" sz="1200" kern="100" dirty="0">
                          <a:effectLst/>
                        </a:rPr>
                        <a:t>Employment Promotion</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200" kern="100">
                          <a:effectLst/>
                        </a:rPr>
                        <a:t>$750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197287696"/>
                  </a:ext>
                </a:extLst>
              </a:tr>
              <a:tr h="231552">
                <a:tc>
                  <a:txBody>
                    <a:bodyPr/>
                    <a:lstStyle/>
                    <a:p>
                      <a:pPr>
                        <a:lnSpc>
                          <a:spcPct val="115000"/>
                        </a:lnSpc>
                        <a:buNone/>
                      </a:pPr>
                      <a:endParaRPr lang="en-US" sz="1200" kern="100">
                        <a:effectLst/>
                        <a:latin typeface="Aptos" panose="020B0004020202020204" pitchFamily="34" charset="0"/>
                      </a:endParaRPr>
                    </a:p>
                  </a:txBody>
                  <a:tcPr marL="68580" marR="68580" marT="0" marB="0" anchor="b"/>
                </a:tc>
                <a:tc>
                  <a:txBody>
                    <a:bodyPr/>
                    <a:lstStyle/>
                    <a:p>
                      <a:pPr marL="0" marR="0">
                        <a:lnSpc>
                          <a:spcPct val="107000"/>
                        </a:lnSpc>
                        <a:spcAft>
                          <a:spcPts val="800"/>
                        </a:spcAft>
                        <a:buNone/>
                      </a:pPr>
                      <a:r>
                        <a:rPr lang="en-US" sz="1200" kern="100" dirty="0">
                          <a:effectLst/>
                        </a:rPr>
                        <a:t>Employment Retention (awarded annually)</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r">
                        <a:lnSpc>
                          <a:spcPct val="107000"/>
                        </a:lnSpc>
                        <a:spcAft>
                          <a:spcPts val="800"/>
                        </a:spcAft>
                        <a:buNone/>
                      </a:pPr>
                      <a:r>
                        <a:rPr lang="en-US" sz="1200" kern="100">
                          <a:effectLst/>
                        </a:rPr>
                        <a:t>$500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507182213"/>
                  </a:ext>
                </a:extLst>
              </a:tr>
              <a:tr h="231552">
                <a:tc>
                  <a:txBody>
                    <a:bodyPr/>
                    <a:lstStyle/>
                    <a:p>
                      <a:pPr>
                        <a:lnSpc>
                          <a:spcPct val="115000"/>
                        </a:lnSpc>
                        <a:buNone/>
                      </a:pPr>
                      <a:endParaRPr lang="en-US" sz="1200" kern="100">
                        <a:effectLst/>
                        <a:latin typeface="Aptos" panose="020B0004020202020204" pitchFamily="34" charset="0"/>
                      </a:endParaRPr>
                    </a:p>
                  </a:txBody>
                  <a:tcPr marL="68580" marR="68580" marT="0" marB="0" anchor="b"/>
                </a:tc>
                <a:tc>
                  <a:txBody>
                    <a:bodyPr/>
                    <a:lstStyle/>
                    <a:p>
                      <a:pPr marL="0" marR="0">
                        <a:lnSpc>
                          <a:spcPct val="107000"/>
                        </a:lnSpc>
                        <a:spcAft>
                          <a:spcPts val="800"/>
                        </a:spcAft>
                        <a:buNone/>
                      </a:pPr>
                      <a:r>
                        <a:rPr lang="en-US" sz="1200" kern="100" dirty="0">
                          <a:effectLst/>
                        </a:rPr>
                        <a:t>Childcare (voucher or other reliable)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200" kern="100">
                          <a:effectLst/>
                        </a:rPr>
                        <a:t>$250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76106848"/>
                  </a:ext>
                </a:extLst>
              </a:tr>
              <a:tr h="231552">
                <a:tc>
                  <a:txBody>
                    <a:bodyPr/>
                    <a:lstStyle/>
                    <a:p>
                      <a:pPr>
                        <a:lnSpc>
                          <a:spcPct val="115000"/>
                        </a:lnSpc>
                        <a:buNone/>
                      </a:pPr>
                      <a:endParaRPr lang="en-US" sz="1200" kern="100">
                        <a:effectLst/>
                        <a:latin typeface="Aptos" panose="020B0004020202020204" pitchFamily="34" charset="0"/>
                      </a:endParaRPr>
                    </a:p>
                  </a:txBody>
                  <a:tcPr marL="68580" marR="68580" marT="0" marB="0" anchor="b"/>
                </a:tc>
                <a:tc>
                  <a:txBody>
                    <a:bodyPr/>
                    <a:lstStyle/>
                    <a:p>
                      <a:pPr marL="0" marR="0">
                        <a:lnSpc>
                          <a:spcPct val="107000"/>
                        </a:lnSpc>
                        <a:spcAft>
                          <a:spcPts val="800"/>
                        </a:spcAft>
                        <a:buNone/>
                      </a:pPr>
                      <a:r>
                        <a:rPr lang="en-US" sz="1200" kern="100" dirty="0">
                          <a:effectLst/>
                        </a:rPr>
                        <a:t>State Issued Driver’s License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200" kern="100">
                          <a:effectLst/>
                        </a:rPr>
                        <a:t>$250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45531421"/>
                  </a:ext>
                </a:extLst>
              </a:tr>
              <a:tr h="231552">
                <a:tc>
                  <a:txBody>
                    <a:bodyPr/>
                    <a:lstStyle/>
                    <a:p>
                      <a:pPr>
                        <a:lnSpc>
                          <a:spcPct val="115000"/>
                        </a:lnSpc>
                        <a:buNone/>
                      </a:pPr>
                      <a:endParaRPr lang="en-US" sz="1200" kern="100">
                        <a:effectLst/>
                        <a:latin typeface="Aptos" panose="020B0004020202020204" pitchFamily="34" charset="0"/>
                      </a:endParaRPr>
                    </a:p>
                  </a:txBody>
                  <a:tcPr marL="68580" marR="68580" marT="0" marB="0" anchor="b"/>
                </a:tc>
                <a:tc>
                  <a:txBody>
                    <a:bodyPr/>
                    <a:lstStyle/>
                    <a:p>
                      <a:pPr marL="0" marR="0">
                        <a:lnSpc>
                          <a:spcPct val="107000"/>
                        </a:lnSpc>
                        <a:spcAft>
                          <a:spcPts val="800"/>
                        </a:spcAft>
                        <a:buNone/>
                      </a:pPr>
                      <a:r>
                        <a:rPr lang="en-US" sz="1200" kern="100" dirty="0">
                          <a:effectLst/>
                        </a:rPr>
                        <a:t>Reliable Transportation (personal vehicle)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r">
                        <a:lnSpc>
                          <a:spcPct val="107000"/>
                        </a:lnSpc>
                        <a:spcAft>
                          <a:spcPts val="800"/>
                        </a:spcAft>
                        <a:buNone/>
                      </a:pPr>
                      <a:r>
                        <a:rPr lang="en-US" sz="1200" kern="100">
                          <a:effectLst/>
                        </a:rPr>
                        <a:t>$500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671360614"/>
                  </a:ext>
                </a:extLst>
              </a:tr>
              <a:tr h="277302">
                <a:tc>
                  <a:txBody>
                    <a:bodyPr/>
                    <a:lstStyle/>
                    <a:p>
                      <a:pPr marL="0" marR="0">
                        <a:lnSpc>
                          <a:spcPct val="107000"/>
                        </a:lnSpc>
                        <a:spcAft>
                          <a:spcPts val="800"/>
                        </a:spcAft>
                        <a:buNone/>
                      </a:pPr>
                      <a:r>
                        <a:rPr lang="en-US" sz="1200" kern="100">
                          <a:effectLst/>
                        </a:rPr>
                        <a:t>Lease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07000"/>
                        </a:lnSpc>
                        <a:spcAft>
                          <a:spcPts val="800"/>
                        </a:spcAft>
                        <a:buNone/>
                      </a:pPr>
                      <a:r>
                        <a:rPr lang="en-US" sz="1200" kern="100" dirty="0">
                          <a:effectLst/>
                        </a:rPr>
                        <a:t>Timely Rent Payments (awarded annually)</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r">
                        <a:lnSpc>
                          <a:spcPct val="107000"/>
                        </a:lnSpc>
                        <a:spcAft>
                          <a:spcPts val="800"/>
                        </a:spcAft>
                        <a:buNone/>
                      </a:pPr>
                      <a:r>
                        <a:rPr lang="en-US" sz="1200" kern="100">
                          <a:effectLst/>
                        </a:rPr>
                        <a:t>$250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183065130"/>
                  </a:ext>
                </a:extLst>
              </a:tr>
              <a:tr h="231552">
                <a:tc>
                  <a:txBody>
                    <a:bodyPr/>
                    <a:lstStyle/>
                    <a:p>
                      <a:pPr>
                        <a:lnSpc>
                          <a:spcPct val="115000"/>
                        </a:lnSpc>
                        <a:buNone/>
                      </a:pPr>
                      <a:endParaRPr lang="en-US" sz="1200" kern="100">
                        <a:effectLst/>
                        <a:latin typeface="Aptos" panose="020B0004020202020204" pitchFamily="34" charset="0"/>
                      </a:endParaRPr>
                    </a:p>
                  </a:txBody>
                  <a:tcPr marL="68580" marR="68580" marT="0" marB="0" anchor="b"/>
                </a:tc>
                <a:tc>
                  <a:txBody>
                    <a:bodyPr/>
                    <a:lstStyle/>
                    <a:p>
                      <a:pPr marL="0" marR="0">
                        <a:lnSpc>
                          <a:spcPct val="107000"/>
                        </a:lnSpc>
                        <a:spcAft>
                          <a:spcPts val="800"/>
                        </a:spcAft>
                        <a:buNone/>
                      </a:pPr>
                      <a:r>
                        <a:rPr lang="en-US" sz="1200" kern="100" dirty="0">
                          <a:effectLst/>
                        </a:rPr>
                        <a:t>No Lease or Housekeeping Violations (awarded annually)</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200" kern="100">
                          <a:effectLst/>
                        </a:rPr>
                        <a:t>$250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661246925"/>
                  </a:ext>
                </a:extLst>
              </a:tr>
              <a:tr h="231552">
                <a:tc>
                  <a:txBody>
                    <a:bodyPr/>
                    <a:lstStyle/>
                    <a:p>
                      <a:pPr>
                        <a:lnSpc>
                          <a:spcPct val="115000"/>
                        </a:lnSpc>
                        <a:buNone/>
                      </a:pPr>
                      <a:endParaRPr lang="en-US" sz="1200" kern="100">
                        <a:effectLst/>
                        <a:latin typeface="Aptos" panose="020B0004020202020204" pitchFamily="34" charset="0"/>
                      </a:endParaRPr>
                    </a:p>
                  </a:txBody>
                  <a:tcPr marL="68580" marR="68580" marT="0" marB="0" anchor="b"/>
                </a:tc>
                <a:tc>
                  <a:txBody>
                    <a:bodyPr/>
                    <a:lstStyle/>
                    <a:p>
                      <a:pPr marL="0" marR="0">
                        <a:lnSpc>
                          <a:spcPct val="107000"/>
                        </a:lnSpc>
                        <a:spcAft>
                          <a:spcPts val="800"/>
                        </a:spcAft>
                        <a:buNone/>
                      </a:pPr>
                      <a:r>
                        <a:rPr lang="en-US" sz="1200" kern="100" dirty="0">
                          <a:effectLst/>
                        </a:rPr>
                        <a:t>Resident Association Leadership (awarded annually)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r">
                        <a:lnSpc>
                          <a:spcPct val="107000"/>
                        </a:lnSpc>
                        <a:spcAft>
                          <a:spcPts val="800"/>
                        </a:spcAft>
                        <a:buNone/>
                      </a:pPr>
                      <a:r>
                        <a:rPr lang="en-US" sz="1200" kern="100">
                          <a:effectLst/>
                        </a:rPr>
                        <a:t>$250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867196260"/>
                  </a:ext>
                </a:extLst>
              </a:tr>
              <a:tr h="245088">
                <a:tc>
                  <a:txBody>
                    <a:bodyPr/>
                    <a:lstStyle/>
                    <a:p>
                      <a:pPr marL="0" marR="0">
                        <a:lnSpc>
                          <a:spcPct val="107000"/>
                        </a:lnSpc>
                        <a:spcAft>
                          <a:spcPts val="800"/>
                        </a:spcAft>
                        <a:buNone/>
                      </a:pPr>
                      <a:r>
                        <a:rPr lang="en-US" sz="1200" kern="100">
                          <a:effectLst/>
                        </a:rPr>
                        <a:t>Asset Building</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07000"/>
                        </a:lnSpc>
                        <a:spcAft>
                          <a:spcPts val="800"/>
                        </a:spcAft>
                        <a:buNone/>
                      </a:pPr>
                      <a:r>
                        <a:rPr lang="en-US" sz="1200" kern="100" dirty="0">
                          <a:effectLst/>
                        </a:rPr>
                        <a:t>Engage in Financial Education/Counseling Program</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r">
                        <a:lnSpc>
                          <a:spcPct val="107000"/>
                        </a:lnSpc>
                        <a:spcAft>
                          <a:spcPts val="800"/>
                        </a:spcAft>
                        <a:buNone/>
                      </a:pPr>
                      <a:r>
                        <a:rPr lang="en-US" sz="1200" kern="100">
                          <a:effectLst/>
                        </a:rPr>
                        <a:t>$250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8001579"/>
                  </a:ext>
                </a:extLst>
              </a:tr>
              <a:tr h="231552">
                <a:tc>
                  <a:txBody>
                    <a:bodyPr/>
                    <a:lstStyle/>
                    <a:p>
                      <a:pPr>
                        <a:lnSpc>
                          <a:spcPct val="115000"/>
                        </a:lnSpc>
                        <a:buNone/>
                      </a:pPr>
                      <a:endParaRPr lang="en-US" sz="1200" kern="100">
                        <a:effectLst/>
                        <a:latin typeface="Aptos" panose="020B0004020202020204" pitchFamily="34" charset="0"/>
                      </a:endParaRPr>
                    </a:p>
                  </a:txBody>
                  <a:tcPr marL="68580" marR="68580" marT="0" marB="0" anchor="b"/>
                </a:tc>
                <a:tc>
                  <a:txBody>
                    <a:bodyPr/>
                    <a:lstStyle/>
                    <a:p>
                      <a:pPr marL="0" marR="0">
                        <a:lnSpc>
                          <a:spcPct val="107000"/>
                        </a:lnSpc>
                        <a:spcAft>
                          <a:spcPts val="800"/>
                        </a:spcAft>
                        <a:buNone/>
                      </a:pPr>
                      <a:r>
                        <a:rPr lang="en-US" sz="1200" kern="100" dirty="0">
                          <a:effectLst/>
                        </a:rPr>
                        <a:t>Improve credit score to 640</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r">
                        <a:lnSpc>
                          <a:spcPct val="107000"/>
                        </a:lnSpc>
                        <a:spcAft>
                          <a:spcPts val="800"/>
                        </a:spcAft>
                        <a:buNone/>
                      </a:pPr>
                      <a:r>
                        <a:rPr lang="en-US" sz="1200" kern="100" dirty="0">
                          <a:effectLst/>
                        </a:rPr>
                        <a:t>$1,000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907515057"/>
                  </a:ext>
                </a:extLst>
              </a:tr>
              <a:tr h="231552">
                <a:tc>
                  <a:txBody>
                    <a:bodyPr/>
                    <a:lstStyle/>
                    <a:p>
                      <a:pPr>
                        <a:lnSpc>
                          <a:spcPct val="115000"/>
                        </a:lnSpc>
                        <a:buNone/>
                      </a:pPr>
                      <a:endParaRPr lang="en-US" sz="1200" kern="100" dirty="0">
                        <a:effectLst/>
                        <a:latin typeface="Aptos" panose="020B0004020202020204" pitchFamily="34" charset="0"/>
                      </a:endParaRPr>
                    </a:p>
                  </a:txBody>
                  <a:tcPr marL="68580" marR="68580" marT="0" marB="0" anchor="b"/>
                </a:tc>
                <a:tc>
                  <a:txBody>
                    <a:bodyPr/>
                    <a:lstStyle/>
                    <a:p>
                      <a:pPr marL="0" marR="0">
                        <a:lnSpc>
                          <a:spcPct val="107000"/>
                        </a:lnSpc>
                        <a:spcAft>
                          <a:spcPts val="800"/>
                        </a:spcAft>
                        <a:buNone/>
                      </a:pPr>
                      <a:r>
                        <a:rPr lang="en-US" sz="1200" kern="100">
                          <a:effectLst/>
                        </a:rPr>
                        <a:t>Increase Personal Savings (match up to $2,000 at graduation)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r">
                        <a:lnSpc>
                          <a:spcPct val="107000"/>
                        </a:lnSpc>
                        <a:spcAft>
                          <a:spcPts val="800"/>
                        </a:spcAft>
                        <a:buNone/>
                      </a:pPr>
                      <a:r>
                        <a:rPr lang="en-US" sz="1200" kern="100" dirty="0">
                          <a:effectLst/>
                        </a:rPr>
                        <a:t>variable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27032530"/>
                  </a:ext>
                </a:extLst>
              </a:tr>
            </a:tbl>
          </a:graphicData>
        </a:graphic>
      </p:graphicFrame>
    </p:spTree>
    <p:extLst>
      <p:ext uri="{BB962C8B-B14F-4D97-AF65-F5344CB8AC3E}">
        <p14:creationId xmlns:p14="http://schemas.microsoft.com/office/powerpoint/2010/main" val="2952751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1A3F0-2CE5-D096-33E4-699A3A7DBA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B96C4C-FB4B-0667-3C4D-334C73B8CBE9}"/>
              </a:ext>
            </a:extLst>
          </p:cNvPr>
          <p:cNvSpPr>
            <a:spLocks noGrp="1"/>
          </p:cNvSpPr>
          <p:nvPr>
            <p:ph type="title"/>
          </p:nvPr>
        </p:nvSpPr>
        <p:spPr/>
        <p:txBody>
          <a:bodyPr/>
          <a:lstStyle/>
          <a:p>
            <a:r>
              <a:rPr lang="en-US" dirty="0"/>
              <a:t>MTW Elements – Incentivizing Self Sufficiency</a:t>
            </a:r>
          </a:p>
        </p:txBody>
      </p:sp>
      <p:sp>
        <p:nvSpPr>
          <p:cNvPr id="3" name="Content Placeholder 2">
            <a:extLst>
              <a:ext uri="{FF2B5EF4-FFF2-40B4-BE49-F238E27FC236}">
                <a16:creationId xmlns:a16="http://schemas.microsoft.com/office/drawing/2014/main" id="{5A5766B6-9440-6E57-C157-3E3423CC0EB1}"/>
              </a:ext>
            </a:extLst>
          </p:cNvPr>
          <p:cNvSpPr>
            <a:spLocks noGrp="1"/>
          </p:cNvSpPr>
          <p:nvPr>
            <p:ph idx="1"/>
          </p:nvPr>
        </p:nvSpPr>
        <p:spPr/>
        <p:txBody>
          <a:bodyPr/>
          <a:lstStyle/>
          <a:p>
            <a:pPr lvl="0"/>
            <a:r>
              <a:rPr lang="en-US" b="1" dirty="0">
                <a:solidFill>
                  <a:schemeClr val="accent6">
                    <a:lumMod val="75000"/>
                  </a:schemeClr>
                </a:solidFill>
              </a:rPr>
              <a:t>Work Requirement:</a:t>
            </a:r>
            <a:r>
              <a:rPr lang="en-US" dirty="0">
                <a:solidFill>
                  <a:schemeClr val="accent6">
                    <a:lumMod val="75000"/>
                  </a:schemeClr>
                </a:solidFill>
              </a:rPr>
              <a:t>  </a:t>
            </a:r>
            <a:r>
              <a:rPr lang="en-US" dirty="0"/>
              <a:t>This waiver will increase economic self-sufficiency by creating a minimum threshold for employment for a notable percentage of participating families, as well as offering additional employment-seeking resources both to families  subject and not subject to the requirement. </a:t>
            </a:r>
          </a:p>
          <a:p>
            <a:pPr lvl="0"/>
            <a:endParaRPr lang="en-US" dirty="0"/>
          </a:p>
        </p:txBody>
      </p:sp>
      <p:pic>
        <p:nvPicPr>
          <p:cNvPr id="4" name="Picture 3">
            <a:extLst>
              <a:ext uri="{FF2B5EF4-FFF2-40B4-BE49-F238E27FC236}">
                <a16:creationId xmlns:a16="http://schemas.microsoft.com/office/drawing/2014/main" id="{3F3D53AB-9C14-F977-0DBF-56B1FAE08253}"/>
              </a:ext>
            </a:extLst>
          </p:cNvPr>
          <p:cNvPicPr>
            <a:picLocks noChangeAspect="1"/>
          </p:cNvPicPr>
          <p:nvPr/>
        </p:nvPicPr>
        <p:blipFill>
          <a:blip r:embed="rId2"/>
          <a:srcRect/>
          <a:stretch>
            <a:fillRect/>
          </a:stretch>
        </p:blipFill>
        <p:spPr bwMode="auto">
          <a:xfrm>
            <a:off x="10325100" y="5148263"/>
            <a:ext cx="1028700" cy="1028700"/>
          </a:xfrm>
          <a:prstGeom prst="rect">
            <a:avLst/>
          </a:prstGeom>
          <a:noFill/>
          <a:ln w="9525">
            <a:noFill/>
            <a:miter lim="800000"/>
            <a:headEnd/>
            <a:tailEnd/>
          </a:ln>
        </p:spPr>
      </p:pic>
    </p:spTree>
    <p:extLst>
      <p:ext uri="{BB962C8B-B14F-4D97-AF65-F5344CB8AC3E}">
        <p14:creationId xmlns:p14="http://schemas.microsoft.com/office/powerpoint/2010/main" val="3840552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5410F-2629-C8AA-8E26-D019D9E20FF0}"/>
              </a:ext>
            </a:extLst>
          </p:cNvPr>
          <p:cNvSpPr>
            <a:spLocks noGrp="1"/>
          </p:cNvSpPr>
          <p:nvPr>
            <p:ph type="title"/>
          </p:nvPr>
        </p:nvSpPr>
        <p:spPr/>
        <p:txBody>
          <a:bodyPr/>
          <a:lstStyle/>
          <a:p>
            <a:r>
              <a:rPr lang="en-US" dirty="0"/>
              <a:t>MTW Activities – Promoting Housing Choice</a:t>
            </a:r>
          </a:p>
        </p:txBody>
      </p:sp>
      <p:sp>
        <p:nvSpPr>
          <p:cNvPr id="3" name="Content Placeholder 2">
            <a:extLst>
              <a:ext uri="{FF2B5EF4-FFF2-40B4-BE49-F238E27FC236}">
                <a16:creationId xmlns:a16="http://schemas.microsoft.com/office/drawing/2014/main" id="{E7981676-FE4B-087D-39FC-712CF002E4EF}"/>
              </a:ext>
            </a:extLst>
          </p:cNvPr>
          <p:cNvSpPr>
            <a:spLocks noGrp="1"/>
          </p:cNvSpPr>
          <p:nvPr>
            <p:ph idx="1"/>
          </p:nvPr>
        </p:nvSpPr>
        <p:spPr/>
        <p:txBody>
          <a:bodyPr/>
          <a:lstStyle/>
          <a:p>
            <a:r>
              <a:rPr lang="en-US" dirty="0"/>
              <a:t>Landlord Incentives: These incentives encourage landlord participation to expand housing choice for our tenant-based voucher families in our Housing Choice Voucher (HCV) Program. </a:t>
            </a:r>
          </a:p>
          <a:p>
            <a:r>
              <a:rPr lang="en-US" dirty="0"/>
              <a:t>Payment Standards – Fair Market Rents:  This waiver allows Asheville Housing to adjust its payment standards up to 120% of the Fair Market Rent for standard tenant-based rentals. </a:t>
            </a:r>
          </a:p>
        </p:txBody>
      </p:sp>
      <p:pic>
        <p:nvPicPr>
          <p:cNvPr id="4" name="Picture 3">
            <a:extLst>
              <a:ext uri="{FF2B5EF4-FFF2-40B4-BE49-F238E27FC236}">
                <a16:creationId xmlns:a16="http://schemas.microsoft.com/office/drawing/2014/main" id="{9EBEFE67-A363-55B7-AFDD-13B253280341}"/>
              </a:ext>
            </a:extLst>
          </p:cNvPr>
          <p:cNvPicPr>
            <a:picLocks noChangeAspect="1"/>
          </p:cNvPicPr>
          <p:nvPr/>
        </p:nvPicPr>
        <p:blipFill>
          <a:blip r:embed="rId2"/>
          <a:srcRect/>
          <a:stretch>
            <a:fillRect/>
          </a:stretch>
        </p:blipFill>
        <p:spPr bwMode="auto">
          <a:xfrm>
            <a:off x="10325100" y="5148263"/>
            <a:ext cx="1028700" cy="1028700"/>
          </a:xfrm>
          <a:prstGeom prst="rect">
            <a:avLst/>
          </a:prstGeom>
          <a:noFill/>
          <a:ln w="9525">
            <a:noFill/>
            <a:miter lim="800000"/>
            <a:headEnd/>
            <a:tailEnd/>
          </a:ln>
        </p:spPr>
      </p:pic>
    </p:spTree>
    <p:extLst>
      <p:ext uri="{BB962C8B-B14F-4D97-AF65-F5344CB8AC3E}">
        <p14:creationId xmlns:p14="http://schemas.microsoft.com/office/powerpoint/2010/main" val="569283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17F27-2B76-14B5-9A78-EC38EF4EE293}"/>
              </a:ext>
            </a:extLst>
          </p:cNvPr>
          <p:cNvSpPr>
            <a:spLocks noGrp="1"/>
          </p:cNvSpPr>
          <p:nvPr>
            <p:ph type="title"/>
          </p:nvPr>
        </p:nvSpPr>
        <p:spPr/>
        <p:txBody>
          <a:bodyPr/>
          <a:lstStyle/>
          <a:p>
            <a:r>
              <a:rPr lang="en-US" dirty="0"/>
              <a:t>MTW Activities – Promoting Housing Choice</a:t>
            </a:r>
          </a:p>
        </p:txBody>
      </p:sp>
      <p:sp>
        <p:nvSpPr>
          <p:cNvPr id="3" name="Content Placeholder 2">
            <a:extLst>
              <a:ext uri="{FF2B5EF4-FFF2-40B4-BE49-F238E27FC236}">
                <a16:creationId xmlns:a16="http://schemas.microsoft.com/office/drawing/2014/main" id="{80F989C5-6F0D-6565-1D5F-ECA556231656}"/>
              </a:ext>
            </a:extLst>
          </p:cNvPr>
          <p:cNvSpPr>
            <a:spLocks noGrp="1"/>
          </p:cNvSpPr>
          <p:nvPr>
            <p:ph idx="1"/>
          </p:nvPr>
        </p:nvSpPr>
        <p:spPr/>
        <p:txBody>
          <a:bodyPr/>
          <a:lstStyle/>
          <a:p>
            <a:r>
              <a:rPr lang="en-US" dirty="0"/>
              <a:t>Agency-Specific Waiver – HCV Homeownership:  This locally-designed housing choice initiative facilitates expansion of our successful HCV Homeownership program and gives participating families the flexibility they need to become homeowners and begin building generational wealth in a challenging real estate market.</a:t>
            </a:r>
            <a:r>
              <a:rPr lang="en-US" dirty="0">
                <a:effectLst/>
              </a:rPr>
              <a:t> </a:t>
            </a:r>
            <a:endParaRPr lang="en-US" dirty="0"/>
          </a:p>
        </p:txBody>
      </p:sp>
      <p:pic>
        <p:nvPicPr>
          <p:cNvPr id="4" name="Picture 3">
            <a:extLst>
              <a:ext uri="{FF2B5EF4-FFF2-40B4-BE49-F238E27FC236}">
                <a16:creationId xmlns:a16="http://schemas.microsoft.com/office/drawing/2014/main" id="{AA9FB5C6-B4C0-5EA1-6E89-A23B6D94374D}"/>
              </a:ext>
            </a:extLst>
          </p:cNvPr>
          <p:cNvPicPr>
            <a:picLocks noChangeAspect="1"/>
          </p:cNvPicPr>
          <p:nvPr/>
        </p:nvPicPr>
        <p:blipFill>
          <a:blip r:embed="rId2"/>
          <a:srcRect/>
          <a:stretch>
            <a:fillRect/>
          </a:stretch>
        </p:blipFill>
        <p:spPr bwMode="auto">
          <a:xfrm>
            <a:off x="10325100" y="5148263"/>
            <a:ext cx="1028700" cy="1028700"/>
          </a:xfrm>
          <a:prstGeom prst="rect">
            <a:avLst/>
          </a:prstGeom>
          <a:noFill/>
          <a:ln w="9525">
            <a:noFill/>
            <a:miter lim="800000"/>
            <a:headEnd/>
            <a:tailEnd/>
          </a:ln>
        </p:spPr>
      </p:pic>
    </p:spTree>
    <p:extLst>
      <p:ext uri="{BB962C8B-B14F-4D97-AF65-F5344CB8AC3E}">
        <p14:creationId xmlns:p14="http://schemas.microsoft.com/office/powerpoint/2010/main" val="1273017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165E2-23D7-C6E5-2D05-571870B5AF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903E7A-6A9F-368E-97A7-55A31765F910}"/>
              </a:ext>
            </a:extLst>
          </p:cNvPr>
          <p:cNvSpPr>
            <a:spLocks noGrp="1"/>
          </p:cNvSpPr>
          <p:nvPr>
            <p:ph type="title"/>
          </p:nvPr>
        </p:nvSpPr>
        <p:spPr/>
        <p:txBody>
          <a:bodyPr/>
          <a:lstStyle/>
          <a:p>
            <a:r>
              <a:rPr lang="en-US" dirty="0"/>
              <a:t>MTW Activities – Promoting Housing Choice</a:t>
            </a:r>
          </a:p>
        </p:txBody>
      </p:sp>
      <p:sp>
        <p:nvSpPr>
          <p:cNvPr id="3" name="Content Placeholder 2">
            <a:extLst>
              <a:ext uri="{FF2B5EF4-FFF2-40B4-BE49-F238E27FC236}">
                <a16:creationId xmlns:a16="http://schemas.microsoft.com/office/drawing/2014/main" id="{22B64EB0-4671-936A-38F7-AF94D36C731B}"/>
              </a:ext>
            </a:extLst>
          </p:cNvPr>
          <p:cNvSpPr>
            <a:spLocks noGrp="1"/>
          </p:cNvSpPr>
          <p:nvPr>
            <p:ph idx="1"/>
          </p:nvPr>
        </p:nvSpPr>
        <p:spPr>
          <a:xfrm>
            <a:off x="838200" y="1825624"/>
            <a:ext cx="10515600" cy="4043835"/>
          </a:xfrm>
        </p:spPr>
        <p:txBody>
          <a:bodyPr>
            <a:normAutofit lnSpcReduction="10000"/>
          </a:bodyPr>
          <a:lstStyle/>
          <a:p>
            <a:r>
              <a:rPr lang="en-US" dirty="0"/>
              <a:t>Housing Development: Allows an MTW Housing Development Program to use HAP funding to acquire, renovate and/or build new affordable units. Activities may include gap financing for development of affordable housing, development of homeownership and project-based voucher units and tax credit partnerships. </a:t>
            </a:r>
          </a:p>
          <a:p>
            <a:r>
              <a:rPr lang="en-US" dirty="0"/>
              <a:t>Sponsor-Based Rental Subsidies:  Promotes housing choice through innovative sponsor-based vouchers in collaboration with the Continuum of Care and local service providers providing housing search and supportive services for their clients. </a:t>
            </a:r>
          </a:p>
          <a:p>
            <a:endParaRPr lang="en-US" dirty="0"/>
          </a:p>
        </p:txBody>
      </p:sp>
      <p:pic>
        <p:nvPicPr>
          <p:cNvPr id="4" name="Picture 3">
            <a:extLst>
              <a:ext uri="{FF2B5EF4-FFF2-40B4-BE49-F238E27FC236}">
                <a16:creationId xmlns:a16="http://schemas.microsoft.com/office/drawing/2014/main" id="{C654419B-C12B-0550-6F7C-791FCFB93B04}"/>
              </a:ext>
            </a:extLst>
          </p:cNvPr>
          <p:cNvPicPr>
            <a:picLocks noChangeAspect="1"/>
          </p:cNvPicPr>
          <p:nvPr/>
        </p:nvPicPr>
        <p:blipFill>
          <a:blip r:embed="rId2"/>
          <a:srcRect/>
          <a:stretch>
            <a:fillRect/>
          </a:stretch>
        </p:blipFill>
        <p:spPr bwMode="auto">
          <a:xfrm>
            <a:off x="10325100" y="5148263"/>
            <a:ext cx="1028700" cy="1028700"/>
          </a:xfrm>
          <a:prstGeom prst="rect">
            <a:avLst/>
          </a:prstGeom>
          <a:noFill/>
          <a:ln w="9525">
            <a:noFill/>
            <a:miter lim="800000"/>
            <a:headEnd/>
            <a:tailEnd/>
          </a:ln>
        </p:spPr>
      </p:pic>
    </p:spTree>
    <p:extLst>
      <p:ext uri="{BB962C8B-B14F-4D97-AF65-F5344CB8AC3E}">
        <p14:creationId xmlns:p14="http://schemas.microsoft.com/office/powerpoint/2010/main" val="19322343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155</TotalTime>
  <Words>744</Words>
  <Application>Microsoft Macintosh PowerPoint</Application>
  <PresentationFormat>Widescreen</PresentationFormat>
  <Paragraphs>85</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Asheville Housing  Moving to Work / Annual Plan</vt:lpstr>
      <vt:lpstr>What is Moving to Work?</vt:lpstr>
      <vt:lpstr>MTW Elements – Incentivizing Self Sufficiency</vt:lpstr>
      <vt:lpstr>MTW Elements – Stepped Rent</vt:lpstr>
      <vt:lpstr>MTW Elements - FSS Award Examples</vt:lpstr>
      <vt:lpstr>MTW Elements – Incentivizing Self Sufficiency</vt:lpstr>
      <vt:lpstr>MTW Activities – Promoting Housing Choice</vt:lpstr>
      <vt:lpstr>MTW Activities – Promoting Housing Choice</vt:lpstr>
      <vt:lpstr>MTW Activities – Promoting Housing Choice</vt:lpstr>
      <vt:lpstr>MTW Activities – Administrative Efficiency</vt:lpstr>
      <vt:lpstr>Questions/Suggestions/Comments?</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David Nash</dc:creator>
  <cp:lastModifiedBy>David Nash</cp:lastModifiedBy>
  <cp:revision>4</cp:revision>
  <dcterms:created xsi:type="dcterms:W3CDTF">2025-08-26T13:56:27Z</dcterms:created>
  <dcterms:modified xsi:type="dcterms:W3CDTF">2025-09-17T18:23:25Z</dcterms:modified>
</cp:coreProperties>
</file>